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embeddings/oleObject2.wdp" ContentType="image/vnd.ms-photo"/>
  <Override PartName="/ppt/media/hdphoto1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notesMasterIdLst>
    <p:notesMasterId r:id="rId2"/>
  </p:notesMasterIdLst>
  <p:sldIdLst>
    <p:sldId id="831" r:id="rId3"/>
    <p:sldId id="836" r:id="rId4"/>
    <p:sldId id="744" r:id="rId5"/>
    <p:sldId id="886" r:id="rId6"/>
    <p:sldId id="882" r:id="rId7"/>
    <p:sldId id="895" r:id="rId8"/>
    <p:sldId id="873" r:id="rId9"/>
    <p:sldId id="863" r:id="rId10"/>
    <p:sldId id="874" r:id="rId11"/>
    <p:sldId id="875" r:id="rId12"/>
    <p:sldId id="850" r:id="rId13"/>
    <p:sldId id="862" r:id="rId14"/>
    <p:sldId id="883" r:id="rId15"/>
    <p:sldId id="891" r:id="rId16"/>
    <p:sldId id="876" r:id="rId17"/>
    <p:sldId id="888" r:id="rId18"/>
    <p:sldId id="893" r:id="rId19"/>
    <p:sldId id="894" r:id="rId20"/>
    <p:sldId id="892" r:id="rId21"/>
    <p:sldId id="889" r:id="rId22"/>
    <p:sldId id="890" r:id="rId23"/>
    <p:sldId id="884" r:id="rId24"/>
    <p:sldId id="885" r:id="rId25"/>
    <p:sldId id="879" r:id="rId26"/>
    <p:sldId id="867" r:id="rId27"/>
    <p:sldId id="880" r:id="rId28"/>
    <p:sldId id="872" r:id="rId2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 useTimings="0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TxStyle/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TxStyle/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483" autoAdjust="0"/>
    <p:restoredTop sz="91851" autoAdjust="0"/>
  </p:normalViewPr>
  <p:slideViewPr>
    <p:cSldViewPr>
      <p:cViewPr varScale="1">
        <p:scale>
          <a:sx n="100" d="100"/>
          <a:sy n="100" d="100"/>
        </p:scale>
        <p:origin x="348" y="108"/>
      </p:cViewPr>
      <p:guideLst>
        <p:guide orient="horz" pos="1618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FD96D07-341D-4D88-BBFE-B431BFA04196}" type="datetime1">
              <a:rPr lang="zh-CN" altLang="en-US"/>
              <a:pPr lvl="0">
                <a:defRPr/>
              </a:pPr>
              <a:t>2023/06/22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defRPr/>
            </a:pPr>
            <a:r>
              <a:rPr lang="zh-CN" altLang="en-US"/>
              <a:t>第二级</a:t>
            </a:r>
            <a:endParaRPr lang="zh-CN" altLang="en-US"/>
          </a:p>
          <a:p>
            <a:pPr lvl="2">
              <a:defRPr/>
            </a:pPr>
            <a:r>
              <a:rPr lang="zh-CN" altLang="en-US"/>
              <a:t>第三级</a:t>
            </a:r>
            <a:endParaRPr lang="zh-CN" altLang="en-US"/>
          </a:p>
          <a:p>
            <a:pPr lvl="3">
              <a:defRPr/>
            </a:pPr>
            <a:r>
              <a:rPr lang="zh-CN" altLang="en-US"/>
              <a:t>第四级</a:t>
            </a:r>
            <a:endParaRPr lang="zh-CN" altLang="en-US"/>
          </a:p>
          <a:p>
            <a:pPr lvl="4">
              <a:defRPr/>
            </a:pPr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B2A0F9D-3357-4A94-85C8-3B842B870DC6}" type="slidenum">
              <a:rPr lang="zh-CN" altLang="en-US"/>
              <a:pPr lvl="0"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5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9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0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B2A0F9D-3357-4A94-85C8-3B842B870DC6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B2A0F9D-3357-4A94-85C8-3B842B870DC6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11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285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532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731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35010"/>
      </p:ext>
    </p:extLst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B2A0F9D-3357-4A94-85C8-3B842B870DC6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16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B2A0F9D-3357-4A94-85C8-3B842B870DC6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17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B2A0F9D-3357-4A94-85C8-3B842B870DC6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18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932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9600</a:t>
            </a:r>
            <a:r>
              <a:rPr lang="ko-KR" altLang="en-US" dirty="0"/>
              <a:t>의 속도 블루투스 통신</a:t>
            </a:r>
            <a:endParaRPr lang="en-US" altLang="ko-KR" dirty="0"/>
          </a:p>
          <a:p>
            <a:r>
              <a:rPr lang="ko-KR" altLang="en-US" dirty="0" err="1"/>
              <a:t>온습도</a:t>
            </a:r>
            <a:r>
              <a:rPr lang="ko-KR" altLang="en-US" dirty="0"/>
              <a:t> 사용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932777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B2A0F9D-3357-4A94-85C8-3B842B870DC6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온습도센서의 </a:t>
            </a:r>
            <a:r>
              <a:rPr lang="ko-KR" altLang="en-US" dirty="0" err="1"/>
              <a:t>온도값을</a:t>
            </a:r>
            <a:r>
              <a:rPr lang="ko-KR" altLang="en-US" dirty="0"/>
              <a:t> </a:t>
            </a:r>
            <a:r>
              <a:rPr lang="en-US" altLang="ko-KR" dirty="0"/>
              <a:t>Float a</a:t>
            </a:r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블루투스 값에 </a:t>
            </a:r>
            <a:r>
              <a:rPr lang="en-US" altLang="ko-KR" dirty="0"/>
              <a:t>string</a:t>
            </a:r>
            <a:r>
              <a:rPr lang="en-US" altLang="ko-KR" baseline="0" dirty="0"/>
              <a:t> a</a:t>
            </a:r>
            <a:r>
              <a:rPr lang="ko-KR" altLang="en-US" baseline="0" dirty="0"/>
              <a:t>형으로 넘김 </a:t>
            </a:r>
            <a:r>
              <a:rPr lang="en-US" altLang="ko-KR" baseline="0" dirty="0"/>
              <a:t>1</a:t>
            </a:r>
            <a:r>
              <a:rPr lang="ko-KR" altLang="en-US" baseline="0" dirty="0" err="1"/>
              <a:t>초간격</a:t>
            </a:r>
            <a:endParaRPr lang="en-US" altLang="ko-KR" baseline="0" dirty="0"/>
          </a:p>
          <a:p>
            <a:r>
              <a:rPr lang="en-US" altLang="ko-KR" baseline="0" dirty="0"/>
              <a:t>Float </a:t>
            </a:r>
            <a:r>
              <a:rPr lang="en-US" altLang="ko-KR" baseline="0" dirty="0" err="1"/>
              <a:t>val,soil</a:t>
            </a:r>
            <a:r>
              <a:rPr lang="en-US" altLang="ko-KR" baseline="0" dirty="0"/>
              <a:t> </a:t>
            </a:r>
            <a:r>
              <a:rPr lang="ko-KR" altLang="en-US" baseline="0" dirty="0"/>
              <a:t>통해 토양습도센서를 </a:t>
            </a:r>
            <a:r>
              <a:rPr lang="ko-KR" altLang="en-US" baseline="0" dirty="0" err="1"/>
              <a:t>백분율료</a:t>
            </a:r>
            <a:r>
              <a:rPr lang="ko-KR" altLang="en-US" baseline="0" dirty="0"/>
              <a:t> 변환해 저장하고 </a:t>
            </a:r>
            <a:r>
              <a:rPr lang="en-US" altLang="ko-KR" baseline="0" dirty="0"/>
              <a:t>string s</a:t>
            </a:r>
            <a:r>
              <a:rPr lang="ko-KR" altLang="en-US" baseline="0" dirty="0"/>
              <a:t>저장</a:t>
            </a:r>
            <a:endParaRPr lang="en-US" altLang="ko-KR" baseline="0" dirty="0"/>
          </a:p>
          <a:p>
            <a:r>
              <a:rPr lang="ko-KR" altLang="en-US" baseline="0" dirty="0"/>
              <a:t>수동자동제어값을 블루투스에서 읽어 </a:t>
            </a:r>
            <a:r>
              <a:rPr lang="en-US" altLang="ko-KR" baseline="0" dirty="0" err="1"/>
              <a:t>btval</a:t>
            </a:r>
            <a:r>
              <a:rPr lang="ko-KR" altLang="en-US" baseline="0" dirty="0"/>
              <a:t>에</a:t>
            </a:r>
            <a:r>
              <a:rPr lang="en-US" altLang="ko-KR" baseline="0" dirty="0"/>
              <a:t> </a:t>
            </a:r>
            <a:r>
              <a:rPr lang="ko-KR" altLang="en-US" baseline="0" dirty="0"/>
              <a:t>저장</a:t>
            </a:r>
            <a:endParaRPr lang="en-US" altLang="ko-KR" baseline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943493"/>
      </p:ext>
    </p:extLst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개별제어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B2A0F9D-3357-4A94-85C8-3B842B870DC6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22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자동모드이므로 센서값들 보여주기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B2A0F9D-3357-4A94-85C8-3B842B870DC6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B2A0F9D-3357-4A94-85C8-3B842B870DC6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  <a:defRPr/>
            </a:pP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생산성 향상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스마트 팜은 센서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자동화 시스템 및 데이터 분석을 통해 작물의 성장 상태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토양 조건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기후 등을 실시간으로 모니터링할 수 있습니다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이를 통해 농작물의 최적 성장 조건을 파악하고 작물의 생산성을 향상시킬 수 있습니다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자동화된 장비와 시스템을 통해 작업 효율성을 높일 수 있어 생산량을 증가시킬 수 있습니다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altLang="ko-KR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  <a:defRPr/>
            </a:pP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자원 효율성 개선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스마트 팜은 농작물에 필요한 물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비료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농약 등의 자원 사용을 최적화할 수 있습니다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센서와 데이터 분석을 활용하여 농작물이 실제로 필요한 양의 자원을 제공함으로써 낭비를 줄일 수 있습니다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이를 통해 물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비료 및 에너지 등 자원의 효율적인 사용이 가능해지며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환경 친화적인 농업을 실현할 수 있습니다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altLang="ko-KR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  <a:defRPr/>
            </a:pP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병충해 예방 및 관리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스마트 팜은 센서를 통해 작물의 건강 상태를 모니터링하고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이상 징후를 신속하게 감지할 수 있습니다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농작물에 대한 실시간 모니터링을 통해 병충해의 조기 발견과 예방이 가능해집니다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자동화된 시스템을 사용하여 필요한 농약의 양을 최적화하고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정확하게 적용할 수 있어 화학물질 사용량을 줄이고 환경 오염을 방지할 수 있습니다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altLang="ko-KR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  <a:defRPr/>
            </a:pP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예측 및 관리 개선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스마트 팜은 기상 데이터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토양 조건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작물 성장 데이터 등을 수집하고 분석함으로써 농작물의 성장과 수확 시기를 예측할 수 있습니다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이를 통해 작물 생산 계획을 더욱 정확하게 수립할 수 있고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수확량을 예측하여 생산량을 효율적으로 조절할 수 있습니다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수집된 데이터를 활용하여 경영 의사 결정을 지원하고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농부들이 농경 경영에 대한 정보를 보다 효과적으로 관리할 수 있습니다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altLang="ko-KR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defRPr/>
            </a:pP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스마트 팜은 이러한 효과들을 통해 농업 생산성을 향상시키고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자원 사용을 최적화하며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환경에 대한 부정적인 영향을 최소화할 수 있습니다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또한</a:t>
            </a:r>
            <a:r>
              <a:rPr lang="en-US" altLang="ko-KR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>
                <a:solidFill>
                  <a:srgbClr val="374151"/>
                </a:solidFill>
                <a:effectLst/>
                <a:latin typeface="Söhne"/>
              </a:rPr>
              <a:t>농작물의 품질과 안전성을 향상시켜 소비자에게 좋은 품질의 식품을 제공할 수 있습니다</a:t>
            </a:r>
            <a:endParaRPr lang="ko-KR" altLang="en-US" b="0" i="0">
              <a:solidFill>
                <a:srgbClr val="374151"/>
              </a:solidFill>
              <a:effectLst/>
              <a:latin typeface="Söhne"/>
            </a:endParaRPr>
          </a:p>
          <a:p>
            <a:pPr lvl="0"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B2A0F9D-3357-4A94-85C8-3B842B870DC6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B2A0F9D-3357-4A94-85C8-3B842B870DC6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B2A0F9D-3357-4A94-85C8-3B842B870DC6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27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B2A0F9D-3357-4A94-85C8-3B842B870DC6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3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B2A0F9D-3357-4A94-85C8-3B842B870DC6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B2A0F9D-3357-4A94-85C8-3B842B870DC6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B2A0F9D-3357-4A94-85C8-3B842B870DC6}" type="slidenum">
              <a:rPr lang="en-US" altLang="en-US">
                <a:solidFill>
                  <a:prstClr val="black"/>
                </a:solidFill>
              </a:rPr>
              <a:pPr lvl="0">
                <a:defRPr/>
              </a:pPr>
              <a:t>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892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13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574494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46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pPr/>
              <a:t>2023/6/7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5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pPr/>
              <a:t>2023/6/7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27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29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pPr/>
              <a:t>2023/6/7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37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pPr/>
              <a:t>2023/6/7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22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pPr/>
              <a:t>2023/6/7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83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pPr/>
              <a:t>2023/6/7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02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pPr/>
              <a:t>2023/6/7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63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pPr/>
              <a:t>2023/6/7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60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pPr/>
              <a:t>2023/6/7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30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1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9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2.jpe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5.png"  /><Relationship Id="rId4" Type="http://schemas.openxmlformats.org/officeDocument/2006/relationships/image" Target="../media/image14.png"  /><Relationship Id="rId5" Type="http://schemas.openxmlformats.org/officeDocument/2006/relationships/image" Target="../media/image10.png"  /><Relationship Id="rId6" Type="http://schemas.openxmlformats.org/officeDocument/2006/relationships/image" Target="../media/image16.png"  /><Relationship Id="rId7" Type="http://schemas.microsoft.com/office/2007/relationships/hdphoto" Target="../media/hdphoto1.wdp"  /><Relationship Id="rId8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8.png"  /><Relationship Id="rId4" Type="http://schemas.openxmlformats.org/officeDocument/2006/relationships/image" Target="../media/image9.png"  /><Relationship Id="rId5" Type="http://schemas.openxmlformats.org/officeDocument/2006/relationships/image" Target="../media/image19.png"  /><Relationship Id="rId6" Type="http://schemas.microsoft.com/office/2007/relationships/hdphoto" Target="../embeddings/oleObject1.wdp"  /><Relationship Id="rId7" Type="http://schemas.openxmlformats.org/officeDocument/2006/relationships/image" Target="../media/image20.png"  /><Relationship Id="rId8" Type="http://schemas.microsoft.com/office/2007/relationships/hdphoto" Target="../embeddings/oleObject2.wdp"  /><Relationship Id="rId9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2.png"  /><Relationship Id="rId4" Type="http://schemas.openxmlformats.org/officeDocument/2006/relationships/image" Target="../media/image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9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9.png"  /><Relationship Id="rId4" Type="http://schemas.openxmlformats.org/officeDocument/2006/relationships/image" Target="../media/image23.png"  /><Relationship Id="rId5" Type="http://schemas.openxmlformats.org/officeDocument/2006/relationships/image" Target="../media/image19.png"  /><Relationship Id="rId6" Type="http://schemas.microsoft.com/office/2007/relationships/hdphoto" Target="../embeddings/oleObject1.wdp"  /><Relationship Id="rId7" Type="http://schemas.openxmlformats.org/officeDocument/2006/relationships/image" Target="../media/image2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27.png"  /><Relationship Id="rId4" Type="http://schemas.openxmlformats.org/officeDocument/2006/relationships/image" Target="../media/image6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27.png"  /><Relationship Id="rId4" Type="http://schemas.openxmlformats.org/officeDocument/2006/relationships/image" Target="../media/image6.png"  /><Relationship Id="rId5" Type="http://schemas.openxmlformats.org/officeDocument/2006/relationships/image" Target="../media/image28.png"  /><Relationship Id="rId6" Type="http://schemas.openxmlformats.org/officeDocument/2006/relationships/image" Target="../media/image3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27.png"  /><Relationship Id="rId4" Type="http://schemas.openxmlformats.org/officeDocument/2006/relationships/image" Target="../media/image6.png"  /><Relationship Id="rId5" Type="http://schemas.openxmlformats.org/officeDocument/2006/relationships/image" Target="../media/image28.png"  /><Relationship Id="rId6" Type="http://schemas.openxmlformats.org/officeDocument/2006/relationships/image" Target="../media/image3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27.png"  /><Relationship Id="rId4" Type="http://schemas.openxmlformats.org/officeDocument/2006/relationships/image" Target="../media/image6.png"  /><Relationship Id="rId5" Type="http://schemas.openxmlformats.org/officeDocument/2006/relationships/image" Target="../media/image28.png"  /><Relationship Id="rId6" Type="http://schemas.openxmlformats.org/officeDocument/2006/relationships/image" Target="../media/image3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27.png"  /><Relationship Id="rId4" Type="http://schemas.openxmlformats.org/officeDocument/2006/relationships/image" Target="../media/image6.png"  /><Relationship Id="rId5" Type="http://schemas.openxmlformats.org/officeDocument/2006/relationships/image" Target="../media/image28.png"  /><Relationship Id="rId6" Type="http://schemas.openxmlformats.org/officeDocument/2006/relationships/image" Target="../media/image3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27.png"  /><Relationship Id="rId4" Type="http://schemas.openxmlformats.org/officeDocument/2006/relationships/image" Target="../media/image6.png"  /><Relationship Id="rId5" Type="http://schemas.openxmlformats.org/officeDocument/2006/relationships/image" Target="../media/image28.png"  /><Relationship Id="rId6" Type="http://schemas.openxmlformats.org/officeDocument/2006/relationships/image" Target="../media/image3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27.png"  /><Relationship Id="rId4" Type="http://schemas.openxmlformats.org/officeDocument/2006/relationships/image" Target="../media/image6.png"  /><Relationship Id="rId5" Type="http://schemas.openxmlformats.org/officeDocument/2006/relationships/image" Target="../media/image28.png"  /><Relationship Id="rId6" Type="http://schemas.openxmlformats.org/officeDocument/2006/relationships/image" Target="../media/image36.png"  /><Relationship Id="rId7" Type="http://schemas.openxmlformats.org/officeDocument/2006/relationships/image" Target="../media/image3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27.png"  /><Relationship Id="rId4" Type="http://schemas.openxmlformats.org/officeDocument/2006/relationships/image" Target="../media/image6.png"  /><Relationship Id="rId5" Type="http://schemas.openxmlformats.org/officeDocument/2006/relationships/image" Target="../media/image28.png"  /><Relationship Id="rId6" Type="http://schemas.openxmlformats.org/officeDocument/2006/relationships/image" Target="../media/image3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4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2.jpeg"  /><Relationship Id="rId4" Type="http://schemas.openxmlformats.org/officeDocument/2006/relationships/image" Target="../media/image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0.png"  /><Relationship Id="rId4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4.png"  /><Relationship Id="rId4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>
            <a:off x="4967173" y="-13896"/>
            <a:ext cx="2088232" cy="1169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5BD316-FC71-C264-D141-04F8BCAFC8AD}"/>
              </a:ext>
            </a:extLst>
          </p:cNvPr>
          <p:cNvSpPr txBox="1"/>
          <p:nvPr/>
        </p:nvSpPr>
        <p:spPr>
          <a:xfrm>
            <a:off x="3563888" y="639092"/>
            <a:ext cx="3672408" cy="2443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tx2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라즈베리파이</a:t>
            </a:r>
            <a:r>
              <a:rPr lang="ko-KR" altLang="en-US" sz="28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</a:t>
            </a:r>
            <a:r>
              <a:rPr lang="ko-KR" altLang="en-US" sz="2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28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b="1" dirty="0" err="1">
                <a:solidFill>
                  <a:schemeClr val="tx2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아두이노</a:t>
            </a:r>
            <a:r>
              <a:rPr lang="ko-KR" altLang="en-US" sz="28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</a:t>
            </a:r>
            <a:r>
              <a:rPr lang="ko-KR" altLang="en-US" sz="28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활용한 </a:t>
            </a:r>
            <a:r>
              <a:rPr lang="ko-KR" altLang="en-US" sz="2800" b="1" dirty="0" err="1">
                <a:solidFill>
                  <a:schemeClr val="tx2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어플제어</a:t>
            </a:r>
            <a:r>
              <a:rPr lang="ko-KR" altLang="en-US" sz="2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2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4800" b="1" dirty="0">
                <a:solidFill>
                  <a:schemeClr val="tx2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스마트 팜</a:t>
            </a:r>
            <a:endParaRPr lang="ko-KR" altLang="en-US" sz="4800" b="1" dirty="0">
              <a:solidFill>
                <a:schemeClr val="tx2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1999" y="3082224"/>
            <a:ext cx="29523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20181696 </a:t>
            </a: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김범준</a:t>
            </a:r>
            <a:r>
              <a:rPr lang="ko-KR" altLang="en-US" sz="14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20181485 </a:t>
            </a:r>
            <a:r>
              <a:rPr lang="ko-KR" altLang="en-US" sz="1400" b="1" dirty="0" err="1">
                <a:solidFill>
                  <a:schemeClr val="tx2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최경효</a:t>
            </a:r>
            <a:endParaRPr lang="en-US" altLang="ko-KR" sz="1400" b="1" dirty="0">
              <a:solidFill>
                <a:schemeClr val="tx2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20192271 </a:t>
            </a:r>
            <a:r>
              <a:rPr lang="ko-KR" altLang="en-US" sz="1400" b="1" dirty="0" err="1">
                <a:solidFill>
                  <a:schemeClr val="tx2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정선주</a:t>
            </a:r>
            <a:r>
              <a:rPr lang="ko-KR" altLang="en-US" sz="1400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20192101 </a:t>
            </a:r>
            <a:r>
              <a:rPr lang="ko-KR" altLang="en-US" sz="1400" b="1" dirty="0" err="1">
                <a:solidFill>
                  <a:schemeClr val="tx2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정다원</a:t>
            </a:r>
            <a:endParaRPr lang="en-US" altLang="ko-KR" sz="1400" b="1" dirty="0">
              <a:solidFill>
                <a:schemeClr val="tx2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32744" y="2567445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팀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1819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18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9A07B86C-C377-D974-3C1E-E23D6991545A}"/>
              </a:ext>
            </a:extLst>
          </p:cNvPr>
          <p:cNvSpPr txBox="1">
            <a:spLocks/>
          </p:cNvSpPr>
          <p:nvPr/>
        </p:nvSpPr>
        <p:spPr>
          <a:xfrm>
            <a:off x="251518" y="339502"/>
            <a:ext cx="3312370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시스템구성 및 기능</a:t>
            </a:r>
            <a:endParaRPr lang="en-US" altLang="zh-CN" sz="2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2667D778-C7DE-3FB3-B949-1FB839B64594}"/>
              </a:ext>
            </a:extLst>
          </p:cNvPr>
          <p:cNvCxnSpPr>
            <a:cxnSpLocks/>
          </p:cNvCxnSpPr>
          <p:nvPr/>
        </p:nvCxnSpPr>
        <p:spPr>
          <a:xfrm>
            <a:off x="3491879" y="339502"/>
            <a:ext cx="0" cy="539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4350" r="290" b="19570"/>
          <a:stretch>
            <a:fillRect/>
          </a:stretch>
        </p:blipFill>
        <p:spPr>
          <a:xfrm>
            <a:off x="1477567" y="1099334"/>
            <a:ext cx="6912765" cy="3665866"/>
          </a:xfrm>
          <a:prstGeom prst="rect">
            <a:avLst/>
          </a:prstGeom>
        </p:spPr>
      </p:pic>
      <p:pic>
        <p:nvPicPr>
          <p:cNvPr id="7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3068095"/>
            <a:ext cx="3552433" cy="3552433"/>
          </a:xfrm>
          <a:prstGeom prst="rect">
            <a:avLst/>
          </a:prstGeom>
        </p:spPr>
      </p:pic>
      <p:pic>
        <p:nvPicPr>
          <p:cNvPr id="8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8000">
            <a:off x="7109164" y="-1149295"/>
            <a:ext cx="3552433" cy="35524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84" b="95918" l="9333" r="89333">
                        <a14:foregroundMark x1="54667" y1="39796" x2="54667" y2="39796"/>
                        <a14:foregroundMark x1="54667" y1="68367" x2="54667" y2="683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2104" y="2571750"/>
            <a:ext cx="552024" cy="7213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6921" y="141091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dirty="0">
                <a:solidFill>
                  <a:schemeClr val="accent6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예상도</a:t>
            </a:r>
            <a:r>
              <a:rPr lang="en-US" altLang="ko-KR" dirty="0">
                <a:solidFill>
                  <a:schemeClr val="accent6">
                    <a:lumMod val="50000"/>
                    <a:lumOff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dirty="0">
              <a:solidFill>
                <a:schemeClr val="accent6">
                  <a:lumMod val="50000"/>
                  <a:lumOff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605241" y="1685088"/>
            <a:ext cx="2291755" cy="2973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28846">
            <a:off x="-1477454" y="3318441"/>
            <a:ext cx="3552433" cy="3552433"/>
          </a:xfrm>
          <a:prstGeom prst="rect">
            <a:avLst/>
          </a:prstGeom>
        </p:spPr>
      </p:pic>
      <p:grpSp>
        <p:nvGrpSpPr>
          <p:cNvPr id="59" name="组合 58"/>
          <p:cNvGrpSpPr/>
          <p:nvPr/>
        </p:nvGrpSpPr>
        <p:grpSpPr>
          <a:xfrm>
            <a:off x="6312428" y="1317177"/>
            <a:ext cx="2796076" cy="2835506"/>
            <a:chOff x="1331640" y="1707654"/>
            <a:chExt cx="2796076" cy="2835506"/>
          </a:xfrm>
        </p:grpSpPr>
        <p:sp>
          <p:nvSpPr>
            <p:cNvPr id="60" name="等腰三角形 5"/>
            <p:cNvSpPr/>
            <p:nvPr/>
          </p:nvSpPr>
          <p:spPr>
            <a:xfrm>
              <a:off x="1608861" y="1707654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" fmla="*/ 0 w 2405548"/>
                <a:gd name="connsiteY0" fmla="*/ 553019 h 553019"/>
                <a:gd name="connsiteX1" fmla="*/ 1937496 w 2405548"/>
                <a:gd name="connsiteY1" fmla="*/ 0 h 553019"/>
                <a:gd name="connsiteX2" fmla="*/ 2405548 w 2405548"/>
                <a:gd name="connsiteY2" fmla="*/ 432048 h 553019"/>
                <a:gd name="connsiteX3" fmla="*/ 0 w 2405548"/>
                <a:gd name="connsiteY3" fmla="*/ 553019 h 553019"/>
                <a:gd name="connsiteX0" fmla="*/ 0 w 2405548"/>
                <a:gd name="connsiteY0" fmla="*/ 1186339 h 1186339"/>
                <a:gd name="connsiteX1" fmla="*/ 1247249 w 2405548"/>
                <a:gd name="connsiteY1" fmla="*/ 0 h 1186339"/>
                <a:gd name="connsiteX2" fmla="*/ 2405548 w 2405548"/>
                <a:gd name="connsiteY2" fmla="*/ 1065368 h 1186339"/>
                <a:gd name="connsiteX3" fmla="*/ 0 w 2405548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31416 w 1247249"/>
                <a:gd name="connsiteY2" fmla="*/ 638411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31416 w 1247249"/>
                <a:gd name="connsiteY2" fmla="*/ 638411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31416 w 1247249"/>
                <a:gd name="connsiteY2" fmla="*/ 638411 h 1186339"/>
                <a:gd name="connsiteX3" fmla="*/ 0 w 1247249"/>
                <a:gd name="connsiteY3" fmla="*/ 1186339 h 118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1" name="等腰三角形 5"/>
            <p:cNvSpPr/>
            <p:nvPr/>
          </p:nvSpPr>
          <p:spPr>
            <a:xfrm>
              <a:off x="1619672" y="2445005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" fmla="*/ 0 w 2405548"/>
                <a:gd name="connsiteY0" fmla="*/ 553019 h 553019"/>
                <a:gd name="connsiteX1" fmla="*/ 1937496 w 2405548"/>
                <a:gd name="connsiteY1" fmla="*/ 0 h 553019"/>
                <a:gd name="connsiteX2" fmla="*/ 2405548 w 2405548"/>
                <a:gd name="connsiteY2" fmla="*/ 432048 h 553019"/>
                <a:gd name="connsiteX3" fmla="*/ 0 w 2405548"/>
                <a:gd name="connsiteY3" fmla="*/ 553019 h 553019"/>
                <a:gd name="connsiteX0" fmla="*/ 0 w 2405548"/>
                <a:gd name="connsiteY0" fmla="*/ 1186339 h 1186339"/>
                <a:gd name="connsiteX1" fmla="*/ 1247249 w 2405548"/>
                <a:gd name="connsiteY1" fmla="*/ 0 h 1186339"/>
                <a:gd name="connsiteX2" fmla="*/ 2405548 w 2405548"/>
                <a:gd name="connsiteY2" fmla="*/ 1065368 h 1186339"/>
                <a:gd name="connsiteX3" fmla="*/ 0 w 2405548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31416 w 1247249"/>
                <a:gd name="connsiteY2" fmla="*/ 638411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31416 w 1247249"/>
                <a:gd name="connsiteY2" fmla="*/ 638411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31416 w 1247249"/>
                <a:gd name="connsiteY2" fmla="*/ 638411 h 1186339"/>
                <a:gd name="connsiteX3" fmla="*/ 0 w 1247249"/>
                <a:gd name="connsiteY3" fmla="*/ 1186339 h 1186339"/>
                <a:gd name="connsiteX0" fmla="*/ 0 w 1240133"/>
                <a:gd name="connsiteY0" fmla="*/ 652643 h 652643"/>
                <a:gd name="connsiteX1" fmla="*/ 1240133 w 1240133"/>
                <a:gd name="connsiteY1" fmla="*/ 0 h 652643"/>
                <a:gd name="connsiteX2" fmla="*/ 1224300 w 1240133"/>
                <a:gd name="connsiteY2" fmla="*/ 638411 h 652643"/>
                <a:gd name="connsiteX3" fmla="*/ 0 w 1240133"/>
                <a:gd name="connsiteY3" fmla="*/ 652643 h 652643"/>
                <a:gd name="connsiteX0" fmla="*/ 0 w 1233017"/>
                <a:gd name="connsiteY0" fmla="*/ 629932 h 629932"/>
                <a:gd name="connsiteX1" fmla="*/ 1233017 w 1233017"/>
                <a:gd name="connsiteY1" fmla="*/ 9311 h 629932"/>
                <a:gd name="connsiteX2" fmla="*/ 1224300 w 1233017"/>
                <a:gd name="connsiteY2" fmla="*/ 615700 h 629932"/>
                <a:gd name="connsiteX3" fmla="*/ 0 w 1233017"/>
                <a:gd name="connsiteY3" fmla="*/ 629932 h 629932"/>
                <a:gd name="connsiteX0" fmla="*/ 0 w 1233017"/>
                <a:gd name="connsiteY0" fmla="*/ 629932 h 644164"/>
                <a:gd name="connsiteX1" fmla="*/ 1233017 w 1233017"/>
                <a:gd name="connsiteY1" fmla="*/ 9311 h 644164"/>
                <a:gd name="connsiteX2" fmla="*/ 1224300 w 1233017"/>
                <a:gd name="connsiteY2" fmla="*/ 644164 h 644164"/>
                <a:gd name="connsiteX3" fmla="*/ 0 w 1233017"/>
                <a:gd name="connsiteY3" fmla="*/ 629932 h 644164"/>
                <a:gd name="connsiteX0" fmla="*/ 0 w 1233017"/>
                <a:gd name="connsiteY0" fmla="*/ 629932 h 644164"/>
                <a:gd name="connsiteX1" fmla="*/ 1233017 w 1233017"/>
                <a:gd name="connsiteY1" fmla="*/ 9311 h 644164"/>
                <a:gd name="connsiteX2" fmla="*/ 1224300 w 1233017"/>
                <a:gd name="connsiteY2" fmla="*/ 644164 h 644164"/>
                <a:gd name="connsiteX3" fmla="*/ 0 w 1233017"/>
                <a:gd name="connsiteY3" fmla="*/ 629932 h 644164"/>
                <a:gd name="connsiteX0" fmla="*/ 0 w 1233017"/>
                <a:gd name="connsiteY0" fmla="*/ 629932 h 644164"/>
                <a:gd name="connsiteX1" fmla="*/ 1233017 w 1233017"/>
                <a:gd name="connsiteY1" fmla="*/ 9311 h 644164"/>
                <a:gd name="connsiteX2" fmla="*/ 1224300 w 1233017"/>
                <a:gd name="connsiteY2" fmla="*/ 644164 h 644164"/>
                <a:gd name="connsiteX3" fmla="*/ 0 w 1233017"/>
                <a:gd name="connsiteY3" fmla="*/ 629932 h 644164"/>
                <a:gd name="connsiteX0" fmla="*/ 0 w 1233017"/>
                <a:gd name="connsiteY0" fmla="*/ 629932 h 640606"/>
                <a:gd name="connsiteX1" fmla="*/ 1233017 w 1233017"/>
                <a:gd name="connsiteY1" fmla="*/ 9311 h 640606"/>
                <a:gd name="connsiteX2" fmla="*/ 1227858 w 1233017"/>
                <a:gd name="connsiteY2" fmla="*/ 640606 h 640606"/>
                <a:gd name="connsiteX3" fmla="*/ 0 w 1233017"/>
                <a:gd name="connsiteY3" fmla="*/ 629932 h 640606"/>
                <a:gd name="connsiteX0" fmla="*/ 0 w 1225901"/>
                <a:gd name="connsiteY0" fmla="*/ 632363 h 639479"/>
                <a:gd name="connsiteX1" fmla="*/ 1225901 w 1225901"/>
                <a:gd name="connsiteY1" fmla="*/ 8184 h 639479"/>
                <a:gd name="connsiteX2" fmla="*/ 1220742 w 1225901"/>
                <a:gd name="connsiteY2" fmla="*/ 639479 h 639479"/>
                <a:gd name="connsiteX3" fmla="*/ 0 w 1225901"/>
                <a:gd name="connsiteY3" fmla="*/ 632363 h 639479"/>
                <a:gd name="connsiteX0" fmla="*/ 0 w 1225901"/>
                <a:gd name="connsiteY0" fmla="*/ 624179 h 631295"/>
                <a:gd name="connsiteX1" fmla="*/ 1225901 w 1225901"/>
                <a:gd name="connsiteY1" fmla="*/ 0 h 631295"/>
                <a:gd name="connsiteX2" fmla="*/ 1220742 w 1225901"/>
                <a:gd name="connsiteY2" fmla="*/ 631295 h 631295"/>
                <a:gd name="connsiteX3" fmla="*/ 0 w 1225901"/>
                <a:gd name="connsiteY3" fmla="*/ 624179 h 631295"/>
                <a:gd name="connsiteX0" fmla="*/ 0 w 1225901"/>
                <a:gd name="connsiteY0" fmla="*/ 624179 h 631295"/>
                <a:gd name="connsiteX1" fmla="*/ 1225901 w 1225901"/>
                <a:gd name="connsiteY1" fmla="*/ 0 h 631295"/>
                <a:gd name="connsiteX2" fmla="*/ 1220742 w 1225901"/>
                <a:gd name="connsiteY2" fmla="*/ 631295 h 631295"/>
                <a:gd name="connsiteX3" fmla="*/ 0 w 1225901"/>
                <a:gd name="connsiteY3" fmla="*/ 624179 h 631295"/>
                <a:gd name="connsiteX0" fmla="*/ 0 w 1225901"/>
                <a:gd name="connsiteY0" fmla="*/ 624179 h 631295"/>
                <a:gd name="connsiteX1" fmla="*/ 1225901 w 1225901"/>
                <a:gd name="connsiteY1" fmla="*/ 0 h 631295"/>
                <a:gd name="connsiteX2" fmla="*/ 1220742 w 1225901"/>
                <a:gd name="connsiteY2" fmla="*/ 631295 h 631295"/>
                <a:gd name="connsiteX3" fmla="*/ 0 w 1225901"/>
                <a:gd name="connsiteY3" fmla="*/ 624179 h 631295"/>
                <a:gd name="connsiteX0" fmla="*/ 0 w 1225901"/>
                <a:gd name="connsiteY0" fmla="*/ 624179 h 631295"/>
                <a:gd name="connsiteX1" fmla="*/ 1225901 w 1225901"/>
                <a:gd name="connsiteY1" fmla="*/ 0 h 631295"/>
                <a:gd name="connsiteX2" fmla="*/ 1220742 w 1225901"/>
                <a:gd name="connsiteY2" fmla="*/ 631295 h 631295"/>
                <a:gd name="connsiteX3" fmla="*/ 0 w 1225901"/>
                <a:gd name="connsiteY3" fmla="*/ 624179 h 631295"/>
                <a:gd name="connsiteX0" fmla="*/ 0 w 1218785"/>
                <a:gd name="connsiteY0" fmla="*/ 631295 h 631295"/>
                <a:gd name="connsiteX1" fmla="*/ 1218785 w 1218785"/>
                <a:gd name="connsiteY1" fmla="*/ 0 h 631295"/>
                <a:gd name="connsiteX2" fmla="*/ 1213626 w 1218785"/>
                <a:gd name="connsiteY2" fmla="*/ 631295 h 631295"/>
                <a:gd name="connsiteX3" fmla="*/ 0 w 1218785"/>
                <a:gd name="connsiteY3" fmla="*/ 631295 h 631295"/>
                <a:gd name="connsiteX0" fmla="*/ 0 w 1229459"/>
                <a:gd name="connsiteY0" fmla="*/ 631295 h 631295"/>
                <a:gd name="connsiteX1" fmla="*/ 1229459 w 1229459"/>
                <a:gd name="connsiteY1" fmla="*/ 0 h 631295"/>
                <a:gd name="connsiteX2" fmla="*/ 1224300 w 1229459"/>
                <a:gd name="connsiteY2" fmla="*/ 631295 h 631295"/>
                <a:gd name="connsiteX3" fmla="*/ 0 w 1229459"/>
                <a:gd name="connsiteY3" fmla="*/ 631295 h 631295"/>
                <a:gd name="connsiteX0" fmla="*/ 0 w 1231416"/>
                <a:gd name="connsiteY0" fmla="*/ 631295 h 634853"/>
                <a:gd name="connsiteX1" fmla="*/ 1229459 w 1231416"/>
                <a:gd name="connsiteY1" fmla="*/ 0 h 634853"/>
                <a:gd name="connsiteX2" fmla="*/ 1231416 w 1231416"/>
                <a:gd name="connsiteY2" fmla="*/ 634853 h 634853"/>
                <a:gd name="connsiteX3" fmla="*/ 0 w 1231416"/>
                <a:gd name="connsiteY3" fmla="*/ 631295 h 634853"/>
                <a:gd name="connsiteX0" fmla="*/ 0 w 1234974"/>
                <a:gd name="connsiteY0" fmla="*/ 634853 h 634853"/>
                <a:gd name="connsiteX1" fmla="*/ 1233017 w 1234974"/>
                <a:gd name="connsiteY1" fmla="*/ 0 h 634853"/>
                <a:gd name="connsiteX2" fmla="*/ 1234974 w 1234974"/>
                <a:gd name="connsiteY2" fmla="*/ 634853 h 634853"/>
                <a:gd name="connsiteX3" fmla="*/ 0 w 1234974"/>
                <a:gd name="connsiteY3" fmla="*/ 634853 h 63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2" name="等腰三角形 5"/>
            <p:cNvSpPr/>
            <p:nvPr/>
          </p:nvSpPr>
          <p:spPr>
            <a:xfrm flipV="1">
              <a:off x="1608861" y="3167482"/>
              <a:ext cx="1234974" cy="634853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" fmla="*/ 0 w 2405548"/>
                <a:gd name="connsiteY0" fmla="*/ 553019 h 553019"/>
                <a:gd name="connsiteX1" fmla="*/ 1937496 w 2405548"/>
                <a:gd name="connsiteY1" fmla="*/ 0 h 553019"/>
                <a:gd name="connsiteX2" fmla="*/ 2405548 w 2405548"/>
                <a:gd name="connsiteY2" fmla="*/ 432048 h 553019"/>
                <a:gd name="connsiteX3" fmla="*/ 0 w 2405548"/>
                <a:gd name="connsiteY3" fmla="*/ 553019 h 553019"/>
                <a:gd name="connsiteX0" fmla="*/ 0 w 2405548"/>
                <a:gd name="connsiteY0" fmla="*/ 1186339 h 1186339"/>
                <a:gd name="connsiteX1" fmla="*/ 1247249 w 2405548"/>
                <a:gd name="connsiteY1" fmla="*/ 0 h 1186339"/>
                <a:gd name="connsiteX2" fmla="*/ 2405548 w 2405548"/>
                <a:gd name="connsiteY2" fmla="*/ 1065368 h 1186339"/>
                <a:gd name="connsiteX3" fmla="*/ 0 w 2405548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31416 w 1247249"/>
                <a:gd name="connsiteY2" fmla="*/ 638411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31416 w 1247249"/>
                <a:gd name="connsiteY2" fmla="*/ 638411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31416 w 1247249"/>
                <a:gd name="connsiteY2" fmla="*/ 638411 h 1186339"/>
                <a:gd name="connsiteX3" fmla="*/ 0 w 1247249"/>
                <a:gd name="connsiteY3" fmla="*/ 1186339 h 1186339"/>
                <a:gd name="connsiteX0" fmla="*/ 0 w 1240133"/>
                <a:gd name="connsiteY0" fmla="*/ 652643 h 652643"/>
                <a:gd name="connsiteX1" fmla="*/ 1240133 w 1240133"/>
                <a:gd name="connsiteY1" fmla="*/ 0 h 652643"/>
                <a:gd name="connsiteX2" fmla="*/ 1224300 w 1240133"/>
                <a:gd name="connsiteY2" fmla="*/ 638411 h 652643"/>
                <a:gd name="connsiteX3" fmla="*/ 0 w 1240133"/>
                <a:gd name="connsiteY3" fmla="*/ 652643 h 652643"/>
                <a:gd name="connsiteX0" fmla="*/ 0 w 1233017"/>
                <a:gd name="connsiteY0" fmla="*/ 629932 h 629932"/>
                <a:gd name="connsiteX1" fmla="*/ 1233017 w 1233017"/>
                <a:gd name="connsiteY1" fmla="*/ 9311 h 629932"/>
                <a:gd name="connsiteX2" fmla="*/ 1224300 w 1233017"/>
                <a:gd name="connsiteY2" fmla="*/ 615700 h 629932"/>
                <a:gd name="connsiteX3" fmla="*/ 0 w 1233017"/>
                <a:gd name="connsiteY3" fmla="*/ 629932 h 629932"/>
                <a:gd name="connsiteX0" fmla="*/ 0 w 1233017"/>
                <a:gd name="connsiteY0" fmla="*/ 629932 h 644164"/>
                <a:gd name="connsiteX1" fmla="*/ 1233017 w 1233017"/>
                <a:gd name="connsiteY1" fmla="*/ 9311 h 644164"/>
                <a:gd name="connsiteX2" fmla="*/ 1224300 w 1233017"/>
                <a:gd name="connsiteY2" fmla="*/ 644164 h 644164"/>
                <a:gd name="connsiteX3" fmla="*/ 0 w 1233017"/>
                <a:gd name="connsiteY3" fmla="*/ 629932 h 644164"/>
                <a:gd name="connsiteX0" fmla="*/ 0 w 1233017"/>
                <a:gd name="connsiteY0" fmla="*/ 629932 h 644164"/>
                <a:gd name="connsiteX1" fmla="*/ 1233017 w 1233017"/>
                <a:gd name="connsiteY1" fmla="*/ 9311 h 644164"/>
                <a:gd name="connsiteX2" fmla="*/ 1224300 w 1233017"/>
                <a:gd name="connsiteY2" fmla="*/ 644164 h 644164"/>
                <a:gd name="connsiteX3" fmla="*/ 0 w 1233017"/>
                <a:gd name="connsiteY3" fmla="*/ 629932 h 644164"/>
                <a:gd name="connsiteX0" fmla="*/ 0 w 1233017"/>
                <a:gd name="connsiteY0" fmla="*/ 629932 h 644164"/>
                <a:gd name="connsiteX1" fmla="*/ 1233017 w 1233017"/>
                <a:gd name="connsiteY1" fmla="*/ 9311 h 644164"/>
                <a:gd name="connsiteX2" fmla="*/ 1224300 w 1233017"/>
                <a:gd name="connsiteY2" fmla="*/ 644164 h 644164"/>
                <a:gd name="connsiteX3" fmla="*/ 0 w 1233017"/>
                <a:gd name="connsiteY3" fmla="*/ 629932 h 644164"/>
                <a:gd name="connsiteX0" fmla="*/ 0 w 1233017"/>
                <a:gd name="connsiteY0" fmla="*/ 629932 h 640606"/>
                <a:gd name="connsiteX1" fmla="*/ 1233017 w 1233017"/>
                <a:gd name="connsiteY1" fmla="*/ 9311 h 640606"/>
                <a:gd name="connsiteX2" fmla="*/ 1227858 w 1233017"/>
                <a:gd name="connsiteY2" fmla="*/ 640606 h 640606"/>
                <a:gd name="connsiteX3" fmla="*/ 0 w 1233017"/>
                <a:gd name="connsiteY3" fmla="*/ 629932 h 640606"/>
                <a:gd name="connsiteX0" fmla="*/ 0 w 1225901"/>
                <a:gd name="connsiteY0" fmla="*/ 632363 h 639479"/>
                <a:gd name="connsiteX1" fmla="*/ 1225901 w 1225901"/>
                <a:gd name="connsiteY1" fmla="*/ 8184 h 639479"/>
                <a:gd name="connsiteX2" fmla="*/ 1220742 w 1225901"/>
                <a:gd name="connsiteY2" fmla="*/ 639479 h 639479"/>
                <a:gd name="connsiteX3" fmla="*/ 0 w 1225901"/>
                <a:gd name="connsiteY3" fmla="*/ 632363 h 639479"/>
                <a:gd name="connsiteX0" fmla="*/ 0 w 1225901"/>
                <a:gd name="connsiteY0" fmla="*/ 624179 h 631295"/>
                <a:gd name="connsiteX1" fmla="*/ 1225901 w 1225901"/>
                <a:gd name="connsiteY1" fmla="*/ 0 h 631295"/>
                <a:gd name="connsiteX2" fmla="*/ 1220742 w 1225901"/>
                <a:gd name="connsiteY2" fmla="*/ 631295 h 631295"/>
                <a:gd name="connsiteX3" fmla="*/ 0 w 1225901"/>
                <a:gd name="connsiteY3" fmla="*/ 624179 h 631295"/>
                <a:gd name="connsiteX0" fmla="*/ 0 w 1225901"/>
                <a:gd name="connsiteY0" fmla="*/ 624179 h 631295"/>
                <a:gd name="connsiteX1" fmla="*/ 1225901 w 1225901"/>
                <a:gd name="connsiteY1" fmla="*/ 0 h 631295"/>
                <a:gd name="connsiteX2" fmla="*/ 1220742 w 1225901"/>
                <a:gd name="connsiteY2" fmla="*/ 631295 h 631295"/>
                <a:gd name="connsiteX3" fmla="*/ 0 w 1225901"/>
                <a:gd name="connsiteY3" fmla="*/ 624179 h 631295"/>
                <a:gd name="connsiteX0" fmla="*/ 0 w 1225901"/>
                <a:gd name="connsiteY0" fmla="*/ 624179 h 631295"/>
                <a:gd name="connsiteX1" fmla="*/ 1225901 w 1225901"/>
                <a:gd name="connsiteY1" fmla="*/ 0 h 631295"/>
                <a:gd name="connsiteX2" fmla="*/ 1220742 w 1225901"/>
                <a:gd name="connsiteY2" fmla="*/ 631295 h 631295"/>
                <a:gd name="connsiteX3" fmla="*/ 0 w 1225901"/>
                <a:gd name="connsiteY3" fmla="*/ 624179 h 631295"/>
                <a:gd name="connsiteX0" fmla="*/ 0 w 1225901"/>
                <a:gd name="connsiteY0" fmla="*/ 624179 h 631295"/>
                <a:gd name="connsiteX1" fmla="*/ 1225901 w 1225901"/>
                <a:gd name="connsiteY1" fmla="*/ 0 h 631295"/>
                <a:gd name="connsiteX2" fmla="*/ 1220742 w 1225901"/>
                <a:gd name="connsiteY2" fmla="*/ 631295 h 631295"/>
                <a:gd name="connsiteX3" fmla="*/ 0 w 1225901"/>
                <a:gd name="connsiteY3" fmla="*/ 624179 h 631295"/>
                <a:gd name="connsiteX0" fmla="*/ 0 w 1218785"/>
                <a:gd name="connsiteY0" fmla="*/ 631295 h 631295"/>
                <a:gd name="connsiteX1" fmla="*/ 1218785 w 1218785"/>
                <a:gd name="connsiteY1" fmla="*/ 0 h 631295"/>
                <a:gd name="connsiteX2" fmla="*/ 1213626 w 1218785"/>
                <a:gd name="connsiteY2" fmla="*/ 631295 h 631295"/>
                <a:gd name="connsiteX3" fmla="*/ 0 w 1218785"/>
                <a:gd name="connsiteY3" fmla="*/ 631295 h 631295"/>
                <a:gd name="connsiteX0" fmla="*/ 0 w 1229459"/>
                <a:gd name="connsiteY0" fmla="*/ 631295 h 631295"/>
                <a:gd name="connsiteX1" fmla="*/ 1229459 w 1229459"/>
                <a:gd name="connsiteY1" fmla="*/ 0 h 631295"/>
                <a:gd name="connsiteX2" fmla="*/ 1224300 w 1229459"/>
                <a:gd name="connsiteY2" fmla="*/ 631295 h 631295"/>
                <a:gd name="connsiteX3" fmla="*/ 0 w 1229459"/>
                <a:gd name="connsiteY3" fmla="*/ 631295 h 631295"/>
                <a:gd name="connsiteX0" fmla="*/ 0 w 1231416"/>
                <a:gd name="connsiteY0" fmla="*/ 631295 h 634853"/>
                <a:gd name="connsiteX1" fmla="*/ 1229459 w 1231416"/>
                <a:gd name="connsiteY1" fmla="*/ 0 h 634853"/>
                <a:gd name="connsiteX2" fmla="*/ 1231416 w 1231416"/>
                <a:gd name="connsiteY2" fmla="*/ 634853 h 634853"/>
                <a:gd name="connsiteX3" fmla="*/ 0 w 1231416"/>
                <a:gd name="connsiteY3" fmla="*/ 631295 h 634853"/>
                <a:gd name="connsiteX0" fmla="*/ 0 w 1234974"/>
                <a:gd name="connsiteY0" fmla="*/ 634853 h 634853"/>
                <a:gd name="connsiteX1" fmla="*/ 1233017 w 1234974"/>
                <a:gd name="connsiteY1" fmla="*/ 0 h 634853"/>
                <a:gd name="connsiteX2" fmla="*/ 1234974 w 1234974"/>
                <a:gd name="connsiteY2" fmla="*/ 634853 h 634853"/>
                <a:gd name="connsiteX3" fmla="*/ 0 w 1234974"/>
                <a:gd name="connsiteY3" fmla="*/ 634853 h 63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4974" h="634853">
                  <a:moveTo>
                    <a:pt x="0" y="634853"/>
                  </a:moveTo>
                  <a:cubicBezTo>
                    <a:pt x="291221" y="118435"/>
                    <a:pt x="835057" y="509"/>
                    <a:pt x="1233017" y="0"/>
                  </a:cubicBezTo>
                  <a:cubicBezTo>
                    <a:pt x="1041538" y="225850"/>
                    <a:pt x="1084887" y="423235"/>
                    <a:pt x="1234974" y="634853"/>
                  </a:cubicBezTo>
                  <a:lnTo>
                    <a:pt x="0" y="63485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3" name="等腰三角形 5"/>
            <p:cNvSpPr/>
            <p:nvPr/>
          </p:nvSpPr>
          <p:spPr>
            <a:xfrm flipV="1">
              <a:off x="1619672" y="3356821"/>
              <a:ext cx="1247249" cy="1186339"/>
            </a:xfrm>
            <a:custGeom>
              <a:avLst/>
              <a:gdLst>
                <a:gd name="connsiteX0" fmla="*/ 0 w 936104"/>
                <a:gd name="connsiteY0" fmla="*/ 432048 h 432048"/>
                <a:gd name="connsiteX1" fmla="*/ 468052 w 936104"/>
                <a:gd name="connsiteY1" fmla="*/ 0 h 432048"/>
                <a:gd name="connsiteX2" fmla="*/ 936104 w 936104"/>
                <a:gd name="connsiteY2" fmla="*/ 432048 h 432048"/>
                <a:gd name="connsiteX3" fmla="*/ 0 w 936104"/>
                <a:gd name="connsiteY3" fmla="*/ 432048 h 432048"/>
                <a:gd name="connsiteX0" fmla="*/ 0 w 2405548"/>
                <a:gd name="connsiteY0" fmla="*/ 553019 h 553019"/>
                <a:gd name="connsiteX1" fmla="*/ 1937496 w 2405548"/>
                <a:gd name="connsiteY1" fmla="*/ 0 h 553019"/>
                <a:gd name="connsiteX2" fmla="*/ 2405548 w 2405548"/>
                <a:gd name="connsiteY2" fmla="*/ 432048 h 553019"/>
                <a:gd name="connsiteX3" fmla="*/ 0 w 2405548"/>
                <a:gd name="connsiteY3" fmla="*/ 553019 h 553019"/>
                <a:gd name="connsiteX0" fmla="*/ 0 w 2405548"/>
                <a:gd name="connsiteY0" fmla="*/ 1186339 h 1186339"/>
                <a:gd name="connsiteX1" fmla="*/ 1247249 w 2405548"/>
                <a:gd name="connsiteY1" fmla="*/ 0 h 1186339"/>
                <a:gd name="connsiteX2" fmla="*/ 2405548 w 2405548"/>
                <a:gd name="connsiteY2" fmla="*/ 1065368 h 1186339"/>
                <a:gd name="connsiteX3" fmla="*/ 0 w 2405548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27858 w 1247249"/>
                <a:gd name="connsiteY2" fmla="*/ 634853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31416 w 1247249"/>
                <a:gd name="connsiteY2" fmla="*/ 638411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31416 w 1247249"/>
                <a:gd name="connsiteY2" fmla="*/ 638411 h 1186339"/>
                <a:gd name="connsiteX3" fmla="*/ 0 w 1247249"/>
                <a:gd name="connsiteY3" fmla="*/ 1186339 h 1186339"/>
                <a:gd name="connsiteX0" fmla="*/ 0 w 1247249"/>
                <a:gd name="connsiteY0" fmla="*/ 1186339 h 1186339"/>
                <a:gd name="connsiteX1" fmla="*/ 1247249 w 1247249"/>
                <a:gd name="connsiteY1" fmla="*/ 0 h 1186339"/>
                <a:gd name="connsiteX2" fmla="*/ 1231416 w 1247249"/>
                <a:gd name="connsiteY2" fmla="*/ 638411 h 1186339"/>
                <a:gd name="connsiteX3" fmla="*/ 0 w 1247249"/>
                <a:gd name="connsiteY3" fmla="*/ 1186339 h 118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249" h="1186339">
                  <a:moveTo>
                    <a:pt x="0" y="1186339"/>
                  </a:moveTo>
                  <a:cubicBezTo>
                    <a:pt x="177366" y="310566"/>
                    <a:pt x="852847" y="57437"/>
                    <a:pt x="1247249" y="0"/>
                  </a:cubicBezTo>
                  <a:cubicBezTo>
                    <a:pt x="1055770" y="225850"/>
                    <a:pt x="1081329" y="426793"/>
                    <a:pt x="1231416" y="638411"/>
                  </a:cubicBezTo>
                  <a:cubicBezTo>
                    <a:pt x="597978" y="633668"/>
                    <a:pt x="270525" y="877981"/>
                    <a:pt x="0" y="118633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4" name="圆角矩形 11"/>
            <p:cNvSpPr/>
            <p:nvPr/>
          </p:nvSpPr>
          <p:spPr>
            <a:xfrm>
              <a:off x="1331640" y="3079858"/>
              <a:ext cx="198918" cy="87624"/>
            </a:xfrm>
            <a:custGeom>
              <a:avLst/>
              <a:gdLst/>
              <a:ahLst/>
              <a:cxnLst/>
              <a:rect l="l" t="t" r="r" b="b"/>
              <a:pathLst>
                <a:path w="198918" h="87624">
                  <a:moveTo>
                    <a:pt x="43812" y="0"/>
                  </a:moveTo>
                  <a:lnTo>
                    <a:pt x="198918" y="0"/>
                  </a:lnTo>
                  <a:lnTo>
                    <a:pt x="198918" y="87624"/>
                  </a:lnTo>
                  <a:lnTo>
                    <a:pt x="43812" y="87624"/>
                  </a:lnTo>
                  <a:cubicBezTo>
                    <a:pt x="19615" y="87624"/>
                    <a:pt x="0" y="68009"/>
                    <a:pt x="0" y="43812"/>
                  </a:cubicBezTo>
                  <a:cubicBezTo>
                    <a:pt x="0" y="19615"/>
                    <a:pt x="19615" y="0"/>
                    <a:pt x="438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5" name="空心弧 15"/>
            <p:cNvSpPr/>
            <p:nvPr/>
          </p:nvSpPr>
          <p:spPr>
            <a:xfrm rot="5400000">
              <a:off x="3312321" y="2346812"/>
              <a:ext cx="509372" cy="1121419"/>
            </a:xfrm>
            <a:custGeom>
              <a:avLst/>
              <a:gdLst/>
              <a:ahLst/>
              <a:cxnLst/>
              <a:rect l="l" t="t" r="r" b="b"/>
              <a:pathLst>
                <a:path w="509372" h="1121419">
                  <a:moveTo>
                    <a:pt x="507512" y="1121419"/>
                  </a:moveTo>
                  <a:lnTo>
                    <a:pt x="509372" y="1119300"/>
                  </a:lnTo>
                  <a:lnTo>
                    <a:pt x="509372" y="1121419"/>
                  </a:lnTo>
                  <a:close/>
                  <a:moveTo>
                    <a:pt x="430106" y="1116802"/>
                  </a:moveTo>
                  <a:lnTo>
                    <a:pt x="434159" y="1121419"/>
                  </a:lnTo>
                  <a:lnTo>
                    <a:pt x="430599" y="1121419"/>
                  </a:lnTo>
                  <a:cubicBezTo>
                    <a:pt x="430325" y="1119896"/>
                    <a:pt x="430214" y="1118353"/>
                    <a:pt x="430106" y="1116802"/>
                  </a:cubicBezTo>
                  <a:close/>
                  <a:moveTo>
                    <a:pt x="0" y="259419"/>
                  </a:moveTo>
                  <a:lnTo>
                    <a:pt x="832" y="257324"/>
                  </a:lnTo>
                  <a:lnTo>
                    <a:pt x="0" y="257324"/>
                  </a:lnTo>
                  <a:cubicBezTo>
                    <a:pt x="0" y="161091"/>
                    <a:pt x="53696" y="72900"/>
                    <a:pt x="139188" y="28721"/>
                  </a:cubicBezTo>
                  <a:cubicBezTo>
                    <a:pt x="224680" y="-15459"/>
                    <a:pt x="327679" y="-8244"/>
                    <a:pt x="406177" y="47423"/>
                  </a:cubicBezTo>
                  <a:cubicBezTo>
                    <a:pt x="466571" y="90252"/>
                    <a:pt x="504696" y="156253"/>
                    <a:pt x="509372" y="227993"/>
                  </a:cubicBezTo>
                  <a:lnTo>
                    <a:pt x="509372" y="1073841"/>
                  </a:lnTo>
                  <a:cubicBezTo>
                    <a:pt x="502538" y="1059565"/>
                    <a:pt x="487753" y="1050433"/>
                    <a:pt x="470835" y="1050433"/>
                  </a:cubicBezTo>
                  <a:cubicBezTo>
                    <a:pt x="451854" y="1050433"/>
                    <a:pt x="435559" y="1061928"/>
                    <a:pt x="428567" y="1078352"/>
                  </a:cubicBezTo>
                  <a:cubicBezTo>
                    <a:pt x="427251" y="1065847"/>
                    <a:pt x="427023" y="1052948"/>
                    <a:pt x="427023" y="1039779"/>
                  </a:cubicBezTo>
                  <a:lnTo>
                    <a:pt x="427023" y="281216"/>
                  </a:lnTo>
                  <a:lnTo>
                    <a:pt x="427023" y="281216"/>
                  </a:lnTo>
                  <a:lnTo>
                    <a:pt x="427023" y="236015"/>
                  </a:lnTo>
                  <a:lnTo>
                    <a:pt x="426558" y="236015"/>
                  </a:lnTo>
                  <a:cubicBezTo>
                    <a:pt x="420904" y="189157"/>
                    <a:pt x="395728" y="146071"/>
                    <a:pt x="356132" y="117992"/>
                  </a:cubicBezTo>
                  <a:cubicBezTo>
                    <a:pt x="304025" y="81040"/>
                    <a:pt x="235655" y="76251"/>
                    <a:pt x="178905" y="105577"/>
                  </a:cubicBezTo>
                  <a:cubicBezTo>
                    <a:pt x="122253" y="134854"/>
                    <a:pt x="86634" y="193244"/>
                    <a:pt x="86558" y="256996"/>
                  </a:cubicBezTo>
                  <a:cubicBezTo>
                    <a:pt x="87499" y="257768"/>
                    <a:pt x="87520" y="258591"/>
                    <a:pt x="87520" y="259419"/>
                  </a:cubicBezTo>
                  <a:cubicBezTo>
                    <a:pt x="87520" y="284619"/>
                    <a:pt x="67928" y="305047"/>
                    <a:pt x="43760" y="305047"/>
                  </a:cubicBezTo>
                  <a:cubicBezTo>
                    <a:pt x="19592" y="305047"/>
                    <a:pt x="0" y="284619"/>
                    <a:pt x="0" y="25941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66" name="矩形 1"/>
          <p:cNvSpPr>
            <a:spLocks noChangeArrowheads="1"/>
          </p:cNvSpPr>
          <p:nvPr/>
        </p:nvSpPr>
        <p:spPr bwMode="auto">
          <a:xfrm>
            <a:off x="364302" y="1729720"/>
            <a:ext cx="438294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ko-KR" altLang="en-US" sz="1500" b="1" dirty="0" err="1">
                <a:solidFill>
                  <a:srgbClr val="6600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라즈베리</a:t>
            </a:r>
            <a:r>
              <a:rPr lang="ko-KR" altLang="en-US" sz="1500" b="1" dirty="0">
                <a:solidFill>
                  <a:srgbClr val="6600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파이 </a:t>
            </a:r>
            <a:r>
              <a:rPr lang="ko-KR" altLang="en-US" sz="1500" b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카메라 모듈</a:t>
            </a:r>
            <a:r>
              <a:rPr lang="ko-KR" altLang="en-US" sz="15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통한 </a:t>
            </a:r>
            <a:endParaRPr lang="en-US" altLang="ko-KR" sz="15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5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스트리밍 서비스</a:t>
            </a:r>
            <a:r>
              <a:rPr lang="en-US" altLang="ko-KR" sz="15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zh-CN" sz="1500" b="1" dirty="0" err="1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Mjpg</a:t>
            </a:r>
            <a:r>
              <a:rPr lang="ko-KR" altLang="en-US" sz="15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사용</a:t>
            </a:r>
            <a:endParaRPr lang="zh-CN" altLang="en-US" sz="15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8" name="矩形 1"/>
          <p:cNvSpPr>
            <a:spLocks noChangeArrowheads="1"/>
          </p:cNvSpPr>
          <p:nvPr/>
        </p:nvSpPr>
        <p:spPr bwMode="auto">
          <a:xfrm>
            <a:off x="315903" y="2459086"/>
            <a:ext cx="447974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ko-KR" altLang="en-US" sz="1500" b="1" dirty="0" err="1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아두이노</a:t>
            </a:r>
            <a:r>
              <a:rPr lang="ko-KR" altLang="en-US" sz="1500" b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500" b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Fan </a:t>
            </a:r>
            <a:r>
              <a:rPr lang="ko-KR" altLang="en-US" sz="1500" b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모듈</a:t>
            </a:r>
            <a:r>
              <a:rPr lang="ko-KR" altLang="en-US" sz="15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사용하여 </a:t>
            </a:r>
            <a:r>
              <a:rPr lang="ko-KR" altLang="en-US" sz="1500" b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온도 및 습도 조절</a:t>
            </a:r>
            <a:endParaRPr lang="zh-CN" altLang="en-US" sz="1500" b="1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9" name="矩形 1"/>
          <p:cNvSpPr>
            <a:spLocks noChangeArrowheads="1"/>
          </p:cNvSpPr>
          <p:nvPr/>
        </p:nvSpPr>
        <p:spPr bwMode="auto">
          <a:xfrm>
            <a:off x="319773" y="3050272"/>
            <a:ext cx="438294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ko-KR" altLang="en-US" sz="1500" b="1" dirty="0" err="1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아두이노</a:t>
            </a:r>
            <a:r>
              <a:rPr lang="ko-KR" altLang="en-US" sz="1500" b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500" b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Water pump</a:t>
            </a:r>
            <a:r>
              <a:rPr lang="ko-KR" altLang="en-US" sz="15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사용하여 식물 생장에 필요한 </a:t>
            </a:r>
            <a:r>
              <a:rPr lang="ko-KR" altLang="en-US" sz="1500" b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수분 공급</a:t>
            </a:r>
            <a:endParaRPr lang="zh-CN" altLang="en-US" sz="1500" b="1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>
            <a:off x="4962750" y="1982599"/>
            <a:ext cx="792087" cy="0"/>
          </a:xfrm>
          <a:prstGeom prst="line">
            <a:avLst/>
          </a:prstGeom>
          <a:ln w="6350">
            <a:solidFill>
              <a:schemeClr val="bg1"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>
            <a:off x="4962750" y="2634027"/>
            <a:ext cx="792087" cy="0"/>
          </a:xfrm>
          <a:prstGeom prst="line">
            <a:avLst/>
          </a:prstGeom>
          <a:ln w="6350">
            <a:solidFill>
              <a:schemeClr val="bg2"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H="1">
            <a:off x="4962750" y="3235205"/>
            <a:ext cx="792087" cy="0"/>
          </a:xfrm>
          <a:prstGeom prst="line">
            <a:avLst/>
          </a:prstGeom>
          <a:ln w="6350">
            <a:solidFill>
              <a:schemeClr val="tx2"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E07AE2DC-0766-F7A1-066D-D1AE937E253E}"/>
              </a:ext>
            </a:extLst>
          </p:cNvPr>
          <p:cNvSpPr txBox="1">
            <a:spLocks/>
          </p:cNvSpPr>
          <p:nvPr/>
        </p:nvSpPr>
        <p:spPr>
          <a:xfrm>
            <a:off x="251518" y="339502"/>
            <a:ext cx="3240361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시스템 개발 환경</a:t>
            </a:r>
            <a:endParaRPr lang="en-US" altLang="zh-CN" sz="2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" name="Straight Connector 12">
            <a:extLst>
              <a:ext uri="{FF2B5EF4-FFF2-40B4-BE49-F238E27FC236}">
                <a16:creationId xmlns:a16="http://schemas.microsoft.com/office/drawing/2014/main" id="{FFB0049F-DD45-22E2-3442-68286A52A99A}"/>
              </a:ext>
            </a:extLst>
          </p:cNvPr>
          <p:cNvCxnSpPr>
            <a:cxnSpLocks/>
          </p:cNvCxnSpPr>
          <p:nvPr/>
        </p:nvCxnSpPr>
        <p:spPr>
          <a:xfrm>
            <a:off x="3131840" y="304062"/>
            <a:ext cx="0" cy="539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"/>
          <p:cNvSpPr>
            <a:spLocks noChangeArrowheads="1"/>
          </p:cNvSpPr>
          <p:nvPr/>
        </p:nvSpPr>
        <p:spPr bwMode="auto">
          <a:xfrm>
            <a:off x="319773" y="3745944"/>
            <a:ext cx="461226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500" b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App </a:t>
            </a:r>
            <a:r>
              <a:rPr lang="en-US" altLang="zh-CN" sz="1500" b="1" dirty="0" err="1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Inventer</a:t>
            </a:r>
            <a:r>
              <a:rPr lang="ko-KR" altLang="en-US" sz="15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</a:t>
            </a:r>
            <a:r>
              <a:rPr lang="ko-KR" altLang="en-US" sz="1500" b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500" b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Bluetooth</a:t>
            </a:r>
            <a:r>
              <a:rPr lang="ko-KR" altLang="en-US" sz="15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통한 어플리케이션으로 </a:t>
            </a:r>
            <a:endParaRPr lang="en-US" altLang="ko-KR" sz="15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5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스마트 팜의 </a:t>
            </a:r>
            <a:r>
              <a:rPr lang="ko-KR" altLang="en-US" sz="1500" b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기능 자동 및 </a:t>
            </a:r>
            <a:r>
              <a:rPr lang="ko-KR" altLang="en-US" sz="1500" b="1" dirty="0" err="1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수동제어</a:t>
            </a:r>
            <a:r>
              <a:rPr lang="ko-KR" altLang="en-US" sz="1500" b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5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가능</a:t>
            </a:r>
            <a:endParaRPr lang="zh-CN" altLang="en-US" sz="15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20" name="直接连接符 72"/>
          <p:cNvCxnSpPr/>
          <p:nvPr/>
        </p:nvCxnSpPr>
        <p:spPr>
          <a:xfrm flipH="1">
            <a:off x="5004049" y="3935541"/>
            <a:ext cx="792087" cy="0"/>
          </a:xfrm>
          <a:prstGeom prst="line">
            <a:avLst/>
          </a:prstGeom>
          <a:ln w="6350">
            <a:solidFill>
              <a:schemeClr val="tx2"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71950" y="-522578"/>
            <a:ext cx="2451507" cy="24515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368" l="9924" r="89695">
                        <a14:foregroundMark x1="27863" y1="33553" x2="27863" y2="33553"/>
                        <a14:foregroundMark x1="70229" y1="35526" x2="70229" y2="35526"/>
                        <a14:foregroundMark x1="16794" y1="80921" x2="16794" y2="80921"/>
                        <a14:foregroundMark x1="27099" y1="80921" x2="27099" y2="80921"/>
                        <a14:foregroundMark x1="36641" y1="80921" x2="36641" y2="80921"/>
                        <a14:foregroundMark x1="47710" y1="80921" x2="47710" y2="80921"/>
                        <a14:foregroundMark x1="61832" y1="78947" x2="61832" y2="78947"/>
                        <a14:foregroundMark x1="69847" y1="79605" x2="69847" y2="79605"/>
                        <a14:foregroundMark x1="80153" y1="78947" x2="80153" y2="789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8945" y="269937"/>
            <a:ext cx="1112860" cy="6456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9464" r="9400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4522" y="154032"/>
            <a:ext cx="731534" cy="7615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6277" y="126389"/>
            <a:ext cx="1059899" cy="9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9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8" grpId="0"/>
      <p:bldP spid="69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10"/>
          <p:cNvGrpSpPr/>
          <p:nvPr/>
        </p:nvGrpSpPr>
        <p:grpSpPr>
          <a:xfrm>
            <a:off x="1310887" y="1027223"/>
            <a:ext cx="6522225" cy="3704749"/>
            <a:chOff x="-3854384" y="2686471"/>
            <a:chExt cx="6986224" cy="1316497"/>
          </a:xfrm>
        </p:grpSpPr>
        <p:sp>
          <p:nvSpPr>
            <p:cNvPr id="78" name="한쪽 모서리가 잘린 사각형 11"/>
            <p:cNvSpPr/>
            <p:nvPr/>
          </p:nvSpPr>
          <p:spPr>
            <a:xfrm>
              <a:off x="-3854384" y="2708920"/>
              <a:ext cx="6986224" cy="1294048"/>
            </a:xfrm>
            <a:prstGeom prst="snip1Rect">
              <a:avLst>
                <a:gd name="adj" fmla="val 123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79" name="직각 삼각형 12"/>
            <p:cNvSpPr/>
            <p:nvPr/>
          </p:nvSpPr>
          <p:spPr>
            <a:xfrm rot="19748837">
              <a:off x="2796849" y="2686471"/>
              <a:ext cx="156348" cy="202356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7AE2DC-0766-F7A1-066D-D1AE937E253E}"/>
              </a:ext>
            </a:extLst>
          </p:cNvPr>
          <p:cNvSpPr txBox="1">
            <a:spLocks/>
          </p:cNvSpPr>
          <p:nvPr/>
        </p:nvSpPr>
        <p:spPr>
          <a:xfrm>
            <a:off x="251518" y="339502"/>
            <a:ext cx="3240361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시스템 개발 환경</a:t>
            </a:r>
            <a:endParaRPr lang="en-US" altLang="zh-CN" sz="2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FFB0049F-DD45-22E2-3442-68286A52A99A}"/>
              </a:ext>
            </a:extLst>
          </p:cNvPr>
          <p:cNvCxnSpPr>
            <a:cxnSpLocks/>
          </p:cNvCxnSpPr>
          <p:nvPr/>
        </p:nvCxnSpPr>
        <p:spPr>
          <a:xfrm>
            <a:off x="3131840" y="304062"/>
            <a:ext cx="0" cy="539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723" y="1249674"/>
            <a:ext cx="4968552" cy="33230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0587" y="474226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 err="1">
                <a:solidFill>
                  <a:schemeClr val="accent6"/>
                </a:solidFill>
                <a:latin typeface="Sitka Display" panose="02000505000000020004" pitchFamily="2" charset="0"/>
                <a:ea typeface="함초롬바탕" panose="02030604000101010101" pitchFamily="18" charset="-127"/>
                <a:cs typeface="함초롬바탕" panose="02030604000101010101" pitchFamily="18" charset="-127"/>
              </a:rPr>
              <a:t>Mjpg</a:t>
            </a:r>
            <a:r>
              <a:rPr lang="en-US" altLang="ko-KR" b="1" i="1" dirty="0">
                <a:solidFill>
                  <a:schemeClr val="accent6"/>
                </a:solidFill>
                <a:latin typeface="Sitka Display" panose="02000505000000020004" pitchFamily="2" charset="0"/>
                <a:ea typeface="함초롬바탕" panose="02030604000101010101" pitchFamily="18" charset="-127"/>
                <a:cs typeface="함초롬바탕" panose="02030604000101010101" pitchFamily="18" charset="-127"/>
              </a:rPr>
              <a:t> Streaming Service</a:t>
            </a:r>
            <a:endParaRPr lang="ko-KR" altLang="en-US" b="1" i="1" dirty="0">
              <a:solidFill>
                <a:schemeClr val="accent6"/>
              </a:solidFill>
              <a:latin typeface="Sitka Display" panose="02000505000000020004" pitchFamily="2" charset="0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3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13082">
            <a:off x="-148194" y="3396172"/>
            <a:ext cx="1936383" cy="19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9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10"/>
          <p:cNvGrpSpPr/>
          <p:nvPr/>
        </p:nvGrpSpPr>
        <p:grpSpPr>
          <a:xfrm>
            <a:off x="1310887" y="1027223"/>
            <a:ext cx="6522225" cy="3704749"/>
            <a:chOff x="-3854384" y="2686471"/>
            <a:chExt cx="6986224" cy="1316497"/>
          </a:xfrm>
        </p:grpSpPr>
        <p:sp>
          <p:nvSpPr>
            <p:cNvPr id="78" name="한쪽 모서리가 잘린 사각형 11"/>
            <p:cNvSpPr/>
            <p:nvPr/>
          </p:nvSpPr>
          <p:spPr>
            <a:xfrm>
              <a:off x="-3854384" y="2708920"/>
              <a:ext cx="6986224" cy="1294048"/>
            </a:xfrm>
            <a:prstGeom prst="snip1Rect">
              <a:avLst>
                <a:gd name="adj" fmla="val 123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79" name="직각 삼각형 12"/>
            <p:cNvSpPr/>
            <p:nvPr/>
          </p:nvSpPr>
          <p:spPr>
            <a:xfrm rot="19748837">
              <a:off x="2796849" y="2686471"/>
              <a:ext cx="156348" cy="202356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7AE2DC-0766-F7A1-066D-D1AE937E253E}"/>
              </a:ext>
            </a:extLst>
          </p:cNvPr>
          <p:cNvSpPr txBox="1">
            <a:spLocks/>
          </p:cNvSpPr>
          <p:nvPr/>
        </p:nvSpPr>
        <p:spPr>
          <a:xfrm>
            <a:off x="251518" y="339502"/>
            <a:ext cx="3240361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시스템 개발 환경</a:t>
            </a:r>
            <a:endParaRPr lang="en-US" altLang="zh-CN" sz="2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FFB0049F-DD45-22E2-3442-68286A52A99A}"/>
              </a:ext>
            </a:extLst>
          </p:cNvPr>
          <p:cNvCxnSpPr>
            <a:cxnSpLocks/>
          </p:cNvCxnSpPr>
          <p:nvPr/>
        </p:nvCxnSpPr>
        <p:spPr>
          <a:xfrm>
            <a:off x="3131840" y="304062"/>
            <a:ext cx="0" cy="539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4" y="3363838"/>
            <a:ext cx="2451507" cy="2451507"/>
          </a:xfrm>
          <a:prstGeom prst="rect">
            <a:avLst/>
          </a:prstGeom>
        </p:spPr>
      </p:pic>
      <p:pic>
        <p:nvPicPr>
          <p:cNvPr id="12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60850">
            <a:off x="6768567" y="-1329729"/>
            <a:ext cx="3534468" cy="35344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70587" y="474226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chemeClr val="accent6"/>
                </a:solidFill>
                <a:latin typeface="Sitka Display" panose="02000505000000020004" pitchFamily="2" charset="0"/>
                <a:ea typeface="함초롬바탕" panose="02030604000101010101" pitchFamily="18" charset="-127"/>
                <a:cs typeface="함초롬바탕" panose="02030604000101010101" pitchFamily="18" charset="-127"/>
              </a:rPr>
              <a:t>App Inventor Application</a:t>
            </a:r>
            <a:endParaRPr lang="ko-KR" altLang="en-US" b="1" i="1" dirty="0">
              <a:solidFill>
                <a:schemeClr val="accent6"/>
              </a:solidFill>
              <a:latin typeface="Sitka Display" panose="02000505000000020004" pitchFamily="2" charset="0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l="14751" t="-745" r="14562" b="-319"/>
          <a:stretch/>
        </p:blipFill>
        <p:spPr>
          <a:xfrm>
            <a:off x="1547664" y="1227026"/>
            <a:ext cx="1584176" cy="1800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9" t="5739" r="1197" b="4662"/>
          <a:stretch/>
        </p:blipFill>
        <p:spPr>
          <a:xfrm>
            <a:off x="3132358" y="2127126"/>
            <a:ext cx="4536504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1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10"/>
          <p:cNvGrpSpPr/>
          <p:nvPr/>
        </p:nvGrpSpPr>
        <p:grpSpPr>
          <a:xfrm>
            <a:off x="1310887" y="1027223"/>
            <a:ext cx="6522225" cy="3704749"/>
            <a:chOff x="-3854384" y="2686471"/>
            <a:chExt cx="6986224" cy="1316497"/>
          </a:xfrm>
        </p:grpSpPr>
        <p:sp>
          <p:nvSpPr>
            <p:cNvPr id="78" name="한쪽 모서리가 잘린 사각형 11"/>
            <p:cNvSpPr/>
            <p:nvPr/>
          </p:nvSpPr>
          <p:spPr>
            <a:xfrm>
              <a:off x="-3854384" y="2708920"/>
              <a:ext cx="6986224" cy="1294048"/>
            </a:xfrm>
            <a:prstGeom prst="snip1Rect">
              <a:avLst>
                <a:gd name="adj" fmla="val 123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79" name="직각 삼각형 12"/>
            <p:cNvSpPr/>
            <p:nvPr/>
          </p:nvSpPr>
          <p:spPr>
            <a:xfrm rot="19748837">
              <a:off x="2796849" y="2686471"/>
              <a:ext cx="156348" cy="202356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7AE2DC-0766-F7A1-066D-D1AE937E253E}"/>
              </a:ext>
            </a:extLst>
          </p:cNvPr>
          <p:cNvSpPr txBox="1">
            <a:spLocks/>
          </p:cNvSpPr>
          <p:nvPr/>
        </p:nvSpPr>
        <p:spPr>
          <a:xfrm>
            <a:off x="251518" y="339502"/>
            <a:ext cx="3240361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시스템 개발 환경</a:t>
            </a:r>
            <a:endParaRPr lang="en-US" altLang="zh-CN" sz="2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FFB0049F-DD45-22E2-3442-68286A52A99A}"/>
              </a:ext>
            </a:extLst>
          </p:cNvPr>
          <p:cNvCxnSpPr>
            <a:cxnSpLocks/>
          </p:cNvCxnSpPr>
          <p:nvPr/>
        </p:nvCxnSpPr>
        <p:spPr>
          <a:xfrm>
            <a:off x="3131840" y="304062"/>
            <a:ext cx="0" cy="539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4" y="3363838"/>
            <a:ext cx="2451507" cy="2451507"/>
          </a:xfrm>
          <a:prstGeom prst="rect">
            <a:avLst/>
          </a:prstGeom>
        </p:spPr>
      </p:pic>
      <p:pic>
        <p:nvPicPr>
          <p:cNvPr id="12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60850">
            <a:off x="6768567" y="-1329729"/>
            <a:ext cx="3534468" cy="35344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70587" y="47422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chemeClr val="accent6"/>
                </a:solidFill>
                <a:latin typeface="Sitka Display" panose="02000505000000020004" pitchFamily="2" charset="0"/>
                <a:ea typeface="함초롬바탕" panose="02030604000101010101" pitchFamily="18" charset="-127"/>
                <a:cs typeface="함초롬바탕" panose="02030604000101010101" pitchFamily="18" charset="-127"/>
              </a:rPr>
              <a:t>Arduino IDE</a:t>
            </a:r>
            <a:endParaRPr lang="ko-KR" altLang="en-US" b="1" i="1" dirty="0">
              <a:solidFill>
                <a:schemeClr val="accent6"/>
              </a:solidFill>
              <a:latin typeface="Sitka Display" panose="02000505000000020004" pitchFamily="2" charset="0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368" l="9924" r="89695">
                        <a14:foregroundMark x1="27863" y1="33553" x2="27863" y2="33553"/>
                        <a14:foregroundMark x1="70229" y1="35526" x2="70229" y2="35526"/>
                        <a14:foregroundMark x1="16794" y1="80921" x2="16794" y2="80921"/>
                        <a14:foregroundMark x1="27099" y1="80921" x2="27099" y2="80921"/>
                        <a14:foregroundMark x1="36641" y1="80921" x2="36641" y2="80921"/>
                        <a14:foregroundMark x1="47710" y1="80921" x2="47710" y2="80921"/>
                        <a14:foregroundMark x1="61832" y1="78947" x2="61832" y2="78947"/>
                        <a14:foregroundMark x1="69847" y1="79605" x2="69847" y2="79605"/>
                        <a14:foregroundMark x1="80153" y1="78947" x2="80153" y2="789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6595" y="128218"/>
            <a:ext cx="1233020" cy="7153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04" y="1250920"/>
            <a:ext cx="5941582" cy="322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4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>
            <a:off x="6556426" y="-164554"/>
            <a:ext cx="2664296" cy="1491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1531764"/>
            <a:ext cx="3840465" cy="3840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39" y="3172654"/>
            <a:ext cx="1936383" cy="19363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812" y="3264669"/>
            <a:ext cx="2451507" cy="24515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4FE860-39C4-EF06-50CB-8DFE31169FC0}"/>
              </a:ext>
            </a:extLst>
          </p:cNvPr>
          <p:cNvSpPr txBox="1"/>
          <p:nvPr/>
        </p:nvSpPr>
        <p:spPr>
          <a:xfrm>
            <a:off x="2960378" y="2426738"/>
            <a:ext cx="4971676" cy="80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ko-KR" sz="3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3.1 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코드 구조 및 설명</a:t>
            </a:r>
            <a:endParaRPr lang="en-US" altLang="ko-KR" sz="3200" b="1" dirty="0">
              <a:solidFill>
                <a:schemeClr val="tx2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70000"/>
              </a:lnSpc>
            </a:pPr>
            <a:endParaRPr lang="en-US" altLang="ko-KR" sz="32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2686A567-CB78-FF34-D23B-70FB9849CCD9}"/>
              </a:ext>
            </a:extLst>
          </p:cNvPr>
          <p:cNvSpPr txBox="1"/>
          <p:nvPr/>
        </p:nvSpPr>
        <p:spPr>
          <a:xfrm>
            <a:off x="436112" y="314748"/>
            <a:ext cx="4855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82966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</a:t>
            </a:r>
            <a:r>
              <a:rPr lang="en-US" altLang="ko-KR" sz="4000" b="1" dirty="0">
                <a:solidFill>
                  <a:srgbClr val="82966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 </a:t>
            </a:r>
            <a:r>
              <a:rPr lang="ko-KR" altLang="en-US" sz="4000" b="1" dirty="0">
                <a:solidFill>
                  <a:srgbClr val="82966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 설명</a:t>
            </a:r>
            <a:endParaRPr lang="zh-CN" altLang="en-US" sz="4000" b="1" dirty="0">
              <a:solidFill>
                <a:srgbClr val="829662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80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1143">
            <a:off x="-1160568" y="3173717"/>
            <a:ext cx="3237129" cy="3237129"/>
          </a:xfrm>
          <a:prstGeom prst="rect">
            <a:avLst/>
          </a:prstGeom>
        </p:spPr>
      </p:pic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9A07B86C-C377-D974-3C1E-E23D6991545A}"/>
              </a:ext>
            </a:extLst>
          </p:cNvPr>
          <p:cNvSpPr txBox="1">
            <a:spLocks/>
          </p:cNvSpPr>
          <p:nvPr/>
        </p:nvSpPr>
        <p:spPr>
          <a:xfrm>
            <a:off x="251518" y="339502"/>
            <a:ext cx="2088231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코드 설명</a:t>
            </a:r>
            <a:endParaRPr lang="en-US" altLang="zh-CN" sz="2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2667D778-C7DE-3FB3-B949-1FB839B64594}"/>
              </a:ext>
            </a:extLst>
          </p:cNvPr>
          <p:cNvCxnSpPr>
            <a:cxnSpLocks/>
          </p:cNvCxnSpPr>
          <p:nvPr/>
        </p:nvCxnSpPr>
        <p:spPr>
          <a:xfrm>
            <a:off x="1979712" y="257206"/>
            <a:ext cx="0" cy="539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 rot="3985945">
            <a:off x="6772522" y="-257202"/>
            <a:ext cx="2384454" cy="1334958"/>
          </a:xfrm>
          <a:prstGeom prst="rect">
            <a:avLst/>
          </a:prstGeom>
        </p:spPr>
      </p:pic>
      <p:pic>
        <p:nvPicPr>
          <p:cNvPr id="10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 rot="11385615">
            <a:off x="7625357" y="707778"/>
            <a:ext cx="2240382" cy="12542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1720" y="456181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Mjpg</a:t>
            </a:r>
            <a:r>
              <a:rPr lang="en-US" altLang="ko-KR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-streamer </a:t>
            </a:r>
            <a:r>
              <a:rPr lang="ko-KR" altLang="en-US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21F253-59CF-ED5E-532B-8E3EC4608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720" y="825513"/>
            <a:ext cx="6346898" cy="13286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9E8500-DA2E-6322-DDEF-FEFAB929E8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227" b="14504"/>
          <a:stretch/>
        </p:blipFill>
        <p:spPr>
          <a:xfrm>
            <a:off x="2051720" y="2164574"/>
            <a:ext cx="6480720" cy="266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1143">
            <a:off x="-1160568" y="3173717"/>
            <a:ext cx="3237129" cy="3237129"/>
          </a:xfrm>
          <a:prstGeom prst="rect">
            <a:avLst/>
          </a:prstGeom>
        </p:spPr>
      </p:pic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9A07B86C-C377-D974-3C1E-E23D6991545A}"/>
              </a:ext>
            </a:extLst>
          </p:cNvPr>
          <p:cNvSpPr txBox="1">
            <a:spLocks/>
          </p:cNvSpPr>
          <p:nvPr/>
        </p:nvSpPr>
        <p:spPr>
          <a:xfrm>
            <a:off x="251518" y="339502"/>
            <a:ext cx="2088231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코드 설명</a:t>
            </a:r>
            <a:endParaRPr lang="en-US" altLang="zh-CN" sz="2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2667D778-C7DE-3FB3-B949-1FB839B64594}"/>
              </a:ext>
            </a:extLst>
          </p:cNvPr>
          <p:cNvCxnSpPr>
            <a:cxnSpLocks/>
          </p:cNvCxnSpPr>
          <p:nvPr/>
        </p:nvCxnSpPr>
        <p:spPr>
          <a:xfrm>
            <a:off x="1979712" y="257206"/>
            <a:ext cx="0" cy="539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 rot="3985945">
            <a:off x="6772522" y="-257202"/>
            <a:ext cx="2384454" cy="1334958"/>
          </a:xfrm>
          <a:prstGeom prst="rect">
            <a:avLst/>
          </a:prstGeom>
        </p:spPr>
      </p:pic>
      <p:pic>
        <p:nvPicPr>
          <p:cNvPr id="10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 rot="11385615">
            <a:off x="7625357" y="707778"/>
            <a:ext cx="2240382" cy="12542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1720" y="456181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Mjpg</a:t>
            </a:r>
            <a:r>
              <a:rPr lang="en-US" altLang="ko-KR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-streamer </a:t>
            </a:r>
            <a:r>
              <a:rPr lang="ko-KR" altLang="en-US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컴파일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A3DEAF-D19A-D97A-0E00-A4D96B96D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656" y="825513"/>
            <a:ext cx="4636300" cy="420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7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1143">
            <a:off x="-1160568" y="3173717"/>
            <a:ext cx="3237129" cy="3237129"/>
          </a:xfrm>
          <a:prstGeom prst="rect">
            <a:avLst/>
          </a:prstGeom>
        </p:spPr>
      </p:pic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9A07B86C-C377-D974-3C1E-E23D6991545A}"/>
              </a:ext>
            </a:extLst>
          </p:cNvPr>
          <p:cNvSpPr txBox="1">
            <a:spLocks/>
          </p:cNvSpPr>
          <p:nvPr/>
        </p:nvSpPr>
        <p:spPr>
          <a:xfrm>
            <a:off x="251518" y="339502"/>
            <a:ext cx="2088231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코드 설명</a:t>
            </a:r>
            <a:endParaRPr lang="en-US" altLang="zh-CN" sz="2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2667D778-C7DE-3FB3-B949-1FB839B64594}"/>
              </a:ext>
            </a:extLst>
          </p:cNvPr>
          <p:cNvCxnSpPr>
            <a:cxnSpLocks/>
          </p:cNvCxnSpPr>
          <p:nvPr/>
        </p:nvCxnSpPr>
        <p:spPr>
          <a:xfrm>
            <a:off x="1979712" y="257206"/>
            <a:ext cx="0" cy="539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 rot="3985945">
            <a:off x="6772522" y="-257202"/>
            <a:ext cx="2384454" cy="1334958"/>
          </a:xfrm>
          <a:prstGeom prst="rect">
            <a:avLst/>
          </a:prstGeom>
        </p:spPr>
      </p:pic>
      <p:pic>
        <p:nvPicPr>
          <p:cNvPr id="10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 rot="11385615">
            <a:off x="7625357" y="707778"/>
            <a:ext cx="2240382" cy="12542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1720" y="456181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Mjpg</a:t>
            </a:r>
            <a:r>
              <a:rPr lang="en-US" altLang="ko-KR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-streamer </a:t>
            </a:r>
            <a:r>
              <a:rPr lang="ko-KR" altLang="en-US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포트 및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6CDF56-1976-0D87-4217-3AA596E71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18" y="1923988"/>
            <a:ext cx="8673778" cy="93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7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1143">
            <a:off x="-1160568" y="3173717"/>
            <a:ext cx="3237129" cy="3237129"/>
          </a:xfrm>
          <a:prstGeom prst="rect">
            <a:avLst/>
          </a:prstGeom>
        </p:spPr>
      </p:pic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9A07B86C-C377-D974-3C1E-E23D6991545A}"/>
              </a:ext>
            </a:extLst>
          </p:cNvPr>
          <p:cNvSpPr txBox="1">
            <a:spLocks/>
          </p:cNvSpPr>
          <p:nvPr/>
        </p:nvSpPr>
        <p:spPr>
          <a:xfrm>
            <a:off x="251518" y="339502"/>
            <a:ext cx="2088231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코드 설명</a:t>
            </a:r>
            <a:endParaRPr lang="en-US" altLang="zh-CN" sz="2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2667D778-C7DE-3FB3-B949-1FB839B64594}"/>
              </a:ext>
            </a:extLst>
          </p:cNvPr>
          <p:cNvCxnSpPr>
            <a:cxnSpLocks/>
          </p:cNvCxnSpPr>
          <p:nvPr/>
        </p:nvCxnSpPr>
        <p:spPr>
          <a:xfrm>
            <a:off x="1979712" y="257206"/>
            <a:ext cx="0" cy="539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 rot="3985945">
            <a:off x="6772522" y="-257202"/>
            <a:ext cx="2384454" cy="1334958"/>
          </a:xfrm>
          <a:prstGeom prst="rect">
            <a:avLst/>
          </a:prstGeom>
        </p:spPr>
      </p:pic>
      <p:pic>
        <p:nvPicPr>
          <p:cNvPr id="10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 rot="11385615">
            <a:off x="7625357" y="707778"/>
            <a:ext cx="2240382" cy="12542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1720" y="456181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아두이노</a:t>
            </a:r>
            <a:r>
              <a:rPr lang="ko-KR" altLang="en-US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 err="1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선언부</a:t>
            </a:r>
            <a:endParaRPr lang="ko-KR" altLang="en-US" b="1" dirty="0">
              <a:solidFill>
                <a:schemeClr val="accent6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87" y="1203598"/>
            <a:ext cx="6990232" cy="332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845221" y="1347614"/>
            <a:ext cx="5616624" cy="468052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167226" y="1406649"/>
            <a:ext cx="1023426" cy="369332"/>
            <a:chOff x="2167226" y="1730685"/>
            <a:chExt cx="1023426" cy="369332"/>
          </a:xfrm>
        </p:grpSpPr>
        <p:sp>
          <p:nvSpPr>
            <p:cNvPr id="4" name="TextBox 4"/>
            <p:cNvSpPr txBox="1"/>
            <p:nvPr/>
          </p:nvSpPr>
          <p:spPr>
            <a:xfrm>
              <a:off x="2595617" y="173068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개요</a:t>
              </a:r>
              <a:endParaRPr lang="zh-CN" altLang="en-US" sz="1100" b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195969" y="1730685"/>
              <a:ext cx="369332" cy="36933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6" name="TextBox 4"/>
            <p:cNvSpPr txBox="1"/>
            <p:nvPr/>
          </p:nvSpPr>
          <p:spPr>
            <a:xfrm>
              <a:off x="2167226" y="1750528"/>
              <a:ext cx="4090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FFFF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01</a:t>
              </a:r>
              <a:endParaRPr lang="zh-CN" altLang="en-US" sz="1100" b="1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845221" y="2044663"/>
            <a:ext cx="5616624" cy="4680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167226" y="2103698"/>
            <a:ext cx="1469061" cy="369332"/>
            <a:chOff x="2167226" y="1730685"/>
            <a:chExt cx="1469061" cy="369332"/>
          </a:xfrm>
        </p:grpSpPr>
        <p:sp>
          <p:nvSpPr>
            <p:cNvPr id="9" name="TextBox 4"/>
            <p:cNvSpPr txBox="1"/>
            <p:nvPr/>
          </p:nvSpPr>
          <p:spPr>
            <a:xfrm>
              <a:off x="2595617" y="1730685"/>
              <a:ext cx="1040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작품 설명</a:t>
              </a:r>
              <a:endParaRPr lang="zh-CN" altLang="en-US" sz="1100" b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195969" y="1730685"/>
              <a:ext cx="369332" cy="36933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1" name="TextBox 4"/>
            <p:cNvSpPr txBox="1"/>
            <p:nvPr/>
          </p:nvSpPr>
          <p:spPr>
            <a:xfrm>
              <a:off x="2167226" y="1750528"/>
              <a:ext cx="4090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FFFF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02</a:t>
              </a:r>
              <a:endParaRPr lang="zh-CN" altLang="en-US" sz="1100" b="1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1845221" y="2735806"/>
            <a:ext cx="5616624" cy="468052"/>
          </a:xfrm>
          <a:prstGeom prst="round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167226" y="2794841"/>
            <a:ext cx="2065378" cy="369332"/>
            <a:chOff x="2167226" y="1730685"/>
            <a:chExt cx="2065378" cy="369332"/>
          </a:xfrm>
        </p:grpSpPr>
        <p:sp>
          <p:nvSpPr>
            <p:cNvPr id="14" name="TextBox 4"/>
            <p:cNvSpPr txBox="1"/>
            <p:nvPr/>
          </p:nvSpPr>
          <p:spPr>
            <a:xfrm>
              <a:off x="2595617" y="1730685"/>
              <a:ext cx="16369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소프트웨어 설명</a:t>
              </a:r>
              <a:endParaRPr lang="zh-CN" altLang="en-US" sz="1100" b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195969" y="1730685"/>
              <a:ext cx="369332" cy="369332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6" name="TextBox 4"/>
            <p:cNvSpPr txBox="1"/>
            <p:nvPr/>
          </p:nvSpPr>
          <p:spPr>
            <a:xfrm>
              <a:off x="2167226" y="1750528"/>
              <a:ext cx="4090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FFFF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03</a:t>
              </a:r>
              <a:endParaRPr lang="zh-CN" altLang="en-US" sz="1100" b="1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1845221" y="3417526"/>
            <a:ext cx="5616624" cy="468052"/>
          </a:xfrm>
          <a:prstGeom prst="roundRect">
            <a:avLst/>
          </a:prstGeom>
          <a:noFill/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167226" y="3476561"/>
            <a:ext cx="2645665" cy="369332"/>
            <a:chOff x="2167226" y="1730685"/>
            <a:chExt cx="2645665" cy="369332"/>
          </a:xfrm>
        </p:grpSpPr>
        <p:sp>
          <p:nvSpPr>
            <p:cNvPr id="19" name="TextBox 4"/>
            <p:cNvSpPr txBox="1"/>
            <p:nvPr/>
          </p:nvSpPr>
          <p:spPr>
            <a:xfrm>
              <a:off x="2595617" y="1730685"/>
              <a:ext cx="22172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기대 효과 및 활용 방안</a:t>
              </a:r>
              <a:endParaRPr lang="zh-CN" altLang="en-US" sz="1100" b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195969" y="1730685"/>
              <a:ext cx="369332" cy="369332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1" name="TextBox 4"/>
            <p:cNvSpPr txBox="1"/>
            <p:nvPr/>
          </p:nvSpPr>
          <p:spPr>
            <a:xfrm>
              <a:off x="2167226" y="1750528"/>
              <a:ext cx="4090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FFFF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04</a:t>
              </a:r>
              <a:endParaRPr lang="zh-CN" altLang="en-US" sz="1100" b="1" dirty="0">
                <a:solidFill>
                  <a:srgbClr val="FFFF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7B48678-1908-0139-FD7F-BB978EC0ACB6}"/>
              </a:ext>
            </a:extLst>
          </p:cNvPr>
          <p:cNvGrpSpPr/>
          <p:nvPr/>
        </p:nvGrpSpPr>
        <p:grpSpPr>
          <a:xfrm>
            <a:off x="251520" y="267494"/>
            <a:ext cx="1004472" cy="539496"/>
            <a:chOff x="4932040" y="339502"/>
            <a:chExt cx="3524752" cy="539496"/>
          </a:xfrm>
        </p:grpSpPr>
        <p:sp>
          <p:nvSpPr>
            <p:cNvPr id="22" name="Text Placeholder 8"/>
            <p:cNvSpPr txBox="1">
              <a:spLocks/>
            </p:cNvSpPr>
            <p:nvPr/>
          </p:nvSpPr>
          <p:spPr>
            <a:xfrm>
              <a:off x="4932040" y="411510"/>
              <a:ext cx="3495354" cy="457200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ko-KR" altLang="en-US" sz="2800" b="1" dirty="0">
                  <a:solidFill>
                    <a:schemeClr val="bg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목차</a:t>
              </a:r>
              <a:endParaRPr lang="en-US" altLang="zh-CN" sz="28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cxnSp>
          <p:nvCxnSpPr>
            <p:cNvPr id="24" name="Straight Connector 12"/>
            <p:cNvCxnSpPr/>
            <p:nvPr/>
          </p:nvCxnSpPr>
          <p:spPr>
            <a:xfrm>
              <a:off x="8456792" y="339502"/>
              <a:ext cx="0" cy="53949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37" y="2410959"/>
            <a:ext cx="2808312" cy="280831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7601">
            <a:off x="6457926" y="3645216"/>
            <a:ext cx="2481838" cy="24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2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1143">
            <a:off x="-1160568" y="3173717"/>
            <a:ext cx="3237129" cy="3237129"/>
          </a:xfrm>
          <a:prstGeom prst="rect">
            <a:avLst/>
          </a:prstGeom>
        </p:spPr>
      </p:pic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9A07B86C-C377-D974-3C1E-E23D6991545A}"/>
              </a:ext>
            </a:extLst>
          </p:cNvPr>
          <p:cNvSpPr txBox="1">
            <a:spLocks/>
          </p:cNvSpPr>
          <p:nvPr/>
        </p:nvSpPr>
        <p:spPr>
          <a:xfrm>
            <a:off x="251518" y="339502"/>
            <a:ext cx="2088231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코드 설명</a:t>
            </a:r>
            <a:endParaRPr lang="en-US" altLang="zh-CN" sz="2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2667D778-C7DE-3FB3-B949-1FB839B64594}"/>
              </a:ext>
            </a:extLst>
          </p:cNvPr>
          <p:cNvCxnSpPr>
            <a:cxnSpLocks/>
          </p:cNvCxnSpPr>
          <p:nvPr/>
        </p:nvCxnSpPr>
        <p:spPr>
          <a:xfrm>
            <a:off x="1979712" y="257206"/>
            <a:ext cx="0" cy="539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 rot="3985945">
            <a:off x="6772522" y="-257202"/>
            <a:ext cx="2384454" cy="1334958"/>
          </a:xfrm>
          <a:prstGeom prst="rect">
            <a:avLst/>
          </a:prstGeom>
        </p:spPr>
      </p:pic>
      <p:pic>
        <p:nvPicPr>
          <p:cNvPr id="10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 rot="11385615">
            <a:off x="7625357" y="707778"/>
            <a:ext cx="2240382" cy="12542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1720" y="456181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아두이노</a:t>
            </a:r>
            <a:r>
              <a:rPr lang="ko-KR" altLang="en-US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void setup()</a:t>
            </a:r>
            <a:endParaRPr lang="ko-KR" altLang="en-US" b="1" dirty="0">
              <a:solidFill>
                <a:schemeClr val="accent6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72" y="1334927"/>
            <a:ext cx="6441861" cy="28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2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1143">
            <a:off x="-1160568" y="3173717"/>
            <a:ext cx="3237129" cy="3237129"/>
          </a:xfrm>
          <a:prstGeom prst="rect">
            <a:avLst/>
          </a:prstGeom>
        </p:spPr>
      </p:pic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9A07B86C-C377-D974-3C1E-E23D6991545A}"/>
              </a:ext>
            </a:extLst>
          </p:cNvPr>
          <p:cNvSpPr txBox="1">
            <a:spLocks/>
          </p:cNvSpPr>
          <p:nvPr/>
        </p:nvSpPr>
        <p:spPr>
          <a:xfrm>
            <a:off x="251518" y="339502"/>
            <a:ext cx="2088231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코드 설명</a:t>
            </a:r>
            <a:endParaRPr lang="en-US" altLang="zh-CN" sz="2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2667D778-C7DE-3FB3-B949-1FB839B64594}"/>
              </a:ext>
            </a:extLst>
          </p:cNvPr>
          <p:cNvCxnSpPr>
            <a:cxnSpLocks/>
          </p:cNvCxnSpPr>
          <p:nvPr/>
        </p:nvCxnSpPr>
        <p:spPr>
          <a:xfrm>
            <a:off x="1979712" y="257206"/>
            <a:ext cx="0" cy="539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 rot="3985945">
            <a:off x="6772522" y="-257202"/>
            <a:ext cx="2384454" cy="1334958"/>
          </a:xfrm>
          <a:prstGeom prst="rect">
            <a:avLst/>
          </a:prstGeom>
        </p:spPr>
      </p:pic>
      <p:pic>
        <p:nvPicPr>
          <p:cNvPr id="10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 rot="11385615">
            <a:off x="7625357" y="707778"/>
            <a:ext cx="2240382" cy="12542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3528" y="867042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아두이노</a:t>
            </a:r>
            <a:br>
              <a:rPr lang="en-US" altLang="ko-KR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void loop()</a:t>
            </a:r>
            <a:endParaRPr lang="ko-KR" altLang="en-US" b="1" dirty="0">
              <a:solidFill>
                <a:schemeClr val="accent6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48" y="70092"/>
            <a:ext cx="5608736" cy="501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1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1143">
            <a:off x="-1160568" y="3173717"/>
            <a:ext cx="3237129" cy="3237129"/>
          </a:xfrm>
          <a:prstGeom prst="rect">
            <a:avLst/>
          </a:prstGeom>
        </p:spPr>
      </p:pic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9A07B86C-C377-D974-3C1E-E23D6991545A}"/>
              </a:ext>
            </a:extLst>
          </p:cNvPr>
          <p:cNvSpPr txBox="1">
            <a:spLocks/>
          </p:cNvSpPr>
          <p:nvPr/>
        </p:nvSpPr>
        <p:spPr>
          <a:xfrm>
            <a:off x="251518" y="339502"/>
            <a:ext cx="2088231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코드 설명</a:t>
            </a:r>
            <a:endParaRPr lang="en-US" altLang="zh-CN" sz="2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2667D778-C7DE-3FB3-B949-1FB839B64594}"/>
              </a:ext>
            </a:extLst>
          </p:cNvPr>
          <p:cNvCxnSpPr>
            <a:cxnSpLocks/>
          </p:cNvCxnSpPr>
          <p:nvPr/>
        </p:nvCxnSpPr>
        <p:spPr>
          <a:xfrm>
            <a:off x="1979712" y="257206"/>
            <a:ext cx="0" cy="539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 rot="3985945">
            <a:off x="6772522" y="-257202"/>
            <a:ext cx="2384454" cy="1334958"/>
          </a:xfrm>
          <a:prstGeom prst="rect">
            <a:avLst/>
          </a:prstGeom>
        </p:spPr>
      </p:pic>
      <p:pic>
        <p:nvPicPr>
          <p:cNvPr id="10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 rot="11385615">
            <a:off x="7625357" y="707778"/>
            <a:ext cx="2240382" cy="12542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60640" y="478619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err="1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아두이노</a:t>
            </a:r>
            <a:r>
              <a:rPr lang="ko-KR" altLang="en-US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수동모드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2" y="1436234"/>
            <a:ext cx="5403818" cy="17433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032" y="355270"/>
            <a:ext cx="3934374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5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1143">
            <a:off x="-1160568" y="3173717"/>
            <a:ext cx="3237129" cy="3237129"/>
          </a:xfrm>
          <a:prstGeom prst="rect">
            <a:avLst/>
          </a:prstGeom>
        </p:spPr>
      </p:pic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9A07B86C-C377-D974-3C1E-E23D6991545A}"/>
              </a:ext>
            </a:extLst>
          </p:cNvPr>
          <p:cNvSpPr txBox="1">
            <a:spLocks/>
          </p:cNvSpPr>
          <p:nvPr/>
        </p:nvSpPr>
        <p:spPr>
          <a:xfrm>
            <a:off x="251518" y="339502"/>
            <a:ext cx="2088231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코드 설명</a:t>
            </a:r>
            <a:endParaRPr lang="en-US" altLang="zh-CN" sz="2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2667D778-C7DE-3FB3-B949-1FB839B64594}"/>
              </a:ext>
            </a:extLst>
          </p:cNvPr>
          <p:cNvCxnSpPr>
            <a:cxnSpLocks/>
          </p:cNvCxnSpPr>
          <p:nvPr/>
        </p:nvCxnSpPr>
        <p:spPr>
          <a:xfrm>
            <a:off x="1979712" y="257206"/>
            <a:ext cx="0" cy="539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 rot="3985945">
            <a:off x="6772522" y="-257202"/>
            <a:ext cx="2384454" cy="1334958"/>
          </a:xfrm>
          <a:prstGeom prst="rect">
            <a:avLst/>
          </a:prstGeom>
        </p:spPr>
      </p:pic>
      <p:pic>
        <p:nvPicPr>
          <p:cNvPr id="10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 rot="11385615">
            <a:off x="7625357" y="707778"/>
            <a:ext cx="2240382" cy="12542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1518" y="878998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아두이노</a:t>
            </a:r>
            <a:r>
              <a:rPr lang="ko-KR" altLang="en-US" b="1" dirty="0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b="1" dirty="0">
              <a:solidFill>
                <a:schemeClr val="accent6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b="1" dirty="0" err="1">
                <a:solidFill>
                  <a:schemeClr val="accent6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자동모드</a:t>
            </a:r>
            <a:endParaRPr lang="ko-KR" altLang="en-US" b="1" dirty="0">
              <a:solidFill>
                <a:schemeClr val="accent6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308" y="0"/>
            <a:ext cx="53922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08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>
            <a:off x="6556426" y="-164554"/>
            <a:ext cx="2664296" cy="1491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1531764"/>
            <a:ext cx="3840465" cy="3840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39" y="3172654"/>
            <a:ext cx="1936383" cy="19363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812" y="3264669"/>
            <a:ext cx="2451507" cy="2451507"/>
          </a:xfrm>
          <a:prstGeom prst="rect">
            <a:avLst/>
          </a:prstGeom>
        </p:spPr>
      </p:pic>
      <p:sp>
        <p:nvSpPr>
          <p:cNvPr id="3" name="文本框 6">
            <a:extLst>
              <a:ext uri="{FF2B5EF4-FFF2-40B4-BE49-F238E27FC236}">
                <a16:creationId xmlns:a16="http://schemas.microsoft.com/office/drawing/2014/main" id="{2686A567-CB78-FF34-D23B-70FB9849CCD9}"/>
              </a:ext>
            </a:extLst>
          </p:cNvPr>
          <p:cNvSpPr txBox="1"/>
          <p:nvPr/>
        </p:nvSpPr>
        <p:spPr>
          <a:xfrm>
            <a:off x="2554362" y="2355726"/>
            <a:ext cx="8004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82966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</a:t>
            </a:r>
            <a:r>
              <a:rPr lang="en-US" altLang="ko-KR" sz="4000" b="1" dirty="0">
                <a:solidFill>
                  <a:srgbClr val="82966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 </a:t>
            </a:r>
            <a:r>
              <a:rPr lang="ko-KR" altLang="en-US" sz="4000" b="1" dirty="0">
                <a:solidFill>
                  <a:schemeClr val="tx2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기대효과 및 활용방안</a:t>
            </a:r>
            <a:endParaRPr lang="zh-CN" altLang="en-US" sz="4000" b="1" dirty="0">
              <a:solidFill>
                <a:schemeClr val="tx2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69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387375" y="1717179"/>
            <a:ext cx="311304" cy="858257"/>
            <a:chOff x="7148948" y="2531570"/>
            <a:chExt cx="415072" cy="1144342"/>
          </a:xfrm>
        </p:grpSpPr>
        <p:cxnSp>
          <p:nvCxnSpPr>
            <p:cNvPr id="9" name="直接连接符 8"/>
            <p:cNvCxnSpPr/>
            <p:nvPr/>
          </p:nvCxnSpPr>
          <p:spPr>
            <a:xfrm flipH="1">
              <a:off x="7354129" y="2913430"/>
              <a:ext cx="1" cy="762482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/>
            <p:cNvGrpSpPr/>
            <p:nvPr/>
          </p:nvGrpSpPr>
          <p:grpSpPr>
            <a:xfrm>
              <a:off x="7148948" y="2531570"/>
              <a:ext cx="415072" cy="492442"/>
              <a:chOff x="7148948" y="2531570"/>
              <a:chExt cx="415072" cy="492442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7159500" y="2576506"/>
                <a:ext cx="387795" cy="387795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564B45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  <p:sp>
            <p:nvSpPr>
              <p:cNvPr id="12" name="文本框 44"/>
              <p:cNvSpPr txBox="1"/>
              <p:nvPr/>
            </p:nvSpPr>
            <p:spPr>
              <a:xfrm>
                <a:off x="7148948" y="2531570"/>
                <a:ext cx="415072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accent2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3</a:t>
                </a:r>
                <a:endParaRPr lang="zh-CN" altLang="en-US" dirty="0">
                  <a:solidFill>
                    <a:schemeClr val="accent2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433639" y="3100589"/>
            <a:ext cx="311304" cy="866695"/>
            <a:chOff x="4630439" y="3891279"/>
            <a:chExt cx="415071" cy="1155593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4832837" y="3891279"/>
              <a:ext cx="0" cy="762730"/>
            </a:xfrm>
            <a:prstGeom prst="line">
              <a:avLst/>
            </a:prstGeom>
            <a:solidFill>
              <a:srgbClr val="375BA5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4630439" y="4554429"/>
              <a:ext cx="415071" cy="492443"/>
              <a:chOff x="4630439" y="4554429"/>
              <a:chExt cx="415071" cy="492443"/>
            </a:xfrm>
          </p:grpSpPr>
          <p:sp>
            <p:nvSpPr>
              <p:cNvPr id="16" name="椭圆 15"/>
              <p:cNvSpPr/>
              <p:nvPr/>
            </p:nvSpPr>
            <p:spPr>
              <a:xfrm flipV="1">
                <a:off x="4638208" y="4603137"/>
                <a:ext cx="387795" cy="38779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564B45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  <p:sp>
            <p:nvSpPr>
              <p:cNvPr id="17" name="文本框 43"/>
              <p:cNvSpPr txBox="1"/>
              <p:nvPr/>
            </p:nvSpPr>
            <p:spPr>
              <a:xfrm>
                <a:off x="4630439" y="4554429"/>
                <a:ext cx="41507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E2E9F6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2</a:t>
                </a:r>
                <a:endParaRPr lang="zh-CN" altLang="en-US" dirty="0">
                  <a:solidFill>
                    <a:srgbClr val="E2E9F6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1462478" y="1698442"/>
            <a:ext cx="311511" cy="876991"/>
            <a:chOff x="2098242" y="2506590"/>
            <a:chExt cx="415348" cy="1169322"/>
          </a:xfrm>
        </p:grpSpPr>
        <p:cxnSp>
          <p:nvCxnSpPr>
            <p:cNvPr id="19" name="直接连接符 18"/>
            <p:cNvCxnSpPr/>
            <p:nvPr/>
          </p:nvCxnSpPr>
          <p:spPr>
            <a:xfrm flipH="1">
              <a:off x="2320424" y="2913430"/>
              <a:ext cx="1" cy="76248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组合 19"/>
            <p:cNvGrpSpPr/>
            <p:nvPr/>
          </p:nvGrpSpPr>
          <p:grpSpPr>
            <a:xfrm>
              <a:off x="2098242" y="2506590"/>
              <a:ext cx="415348" cy="492443"/>
              <a:chOff x="2098242" y="2506590"/>
              <a:chExt cx="415348" cy="492443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2125795" y="2576506"/>
                <a:ext cx="387795" cy="387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564B45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  <p:sp>
            <p:nvSpPr>
              <p:cNvPr id="22" name="文本框 42"/>
              <p:cNvSpPr txBox="1"/>
              <p:nvPr/>
            </p:nvSpPr>
            <p:spPr>
              <a:xfrm>
                <a:off x="2098242" y="2506590"/>
                <a:ext cx="41507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accent2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1</a:t>
                </a:r>
                <a:endParaRPr lang="zh-CN" altLang="en-US" dirty="0">
                  <a:solidFill>
                    <a:schemeClr val="accent2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</p:grpSp>
      </p:grpSp>
      <p:sp>
        <p:nvSpPr>
          <p:cNvPr id="23" name="矩形 22"/>
          <p:cNvSpPr/>
          <p:nvPr/>
        </p:nvSpPr>
        <p:spPr>
          <a:xfrm>
            <a:off x="667605" y="3835500"/>
            <a:ext cx="1890001" cy="4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564B45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2657735" y="1676679"/>
            <a:ext cx="1890001" cy="40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564B45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95718" y="3827394"/>
            <a:ext cx="1890001" cy="40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564B45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6531184" y="1714276"/>
            <a:ext cx="1890001" cy="40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564B45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83569" y="2454744"/>
            <a:ext cx="1890000" cy="515726"/>
            <a:chOff x="1059693" y="3272991"/>
            <a:chExt cx="2520000" cy="687635"/>
          </a:xfrm>
          <a:solidFill>
            <a:schemeClr val="bg1"/>
          </a:solidFill>
        </p:grpSpPr>
        <p:sp>
          <p:nvSpPr>
            <p:cNvPr id="28" name="五边形 27"/>
            <p:cNvSpPr/>
            <p:nvPr/>
          </p:nvSpPr>
          <p:spPr>
            <a:xfrm rot="16200000">
              <a:off x="1975875" y="2356809"/>
              <a:ext cx="687635" cy="2520000"/>
            </a:xfrm>
            <a:prstGeom prst="homePlate">
              <a:avLst>
                <a:gd name="adj" fmla="val 487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564B45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9" name="文本框 34"/>
            <p:cNvSpPr txBox="1"/>
            <p:nvPr/>
          </p:nvSpPr>
          <p:spPr>
            <a:xfrm>
              <a:off x="1259246" y="3502010"/>
              <a:ext cx="2120892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750"/>
                </a:spcBef>
              </a:pPr>
              <a:r>
                <a:rPr lang="ko-KR" altLang="en-US" sz="1600" dirty="0">
                  <a:solidFill>
                    <a:schemeClr val="accent2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생산성 향상</a:t>
              </a:r>
              <a:endParaRPr lang="zh-CN" altLang="en-US" sz="1600" dirty="0">
                <a:solidFill>
                  <a:schemeClr val="accent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30" name="文本框 35"/>
          <p:cNvSpPr txBox="1"/>
          <p:nvPr/>
        </p:nvSpPr>
        <p:spPr>
          <a:xfrm>
            <a:off x="607721" y="3080516"/>
            <a:ext cx="2063695" cy="6294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센서 및 자동화 시스템</a:t>
            </a:r>
            <a:r>
              <a:rPr lang="en-US" altLang="ko-KR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모니터링은 효율성 증대</a:t>
            </a:r>
            <a:endParaRPr lang="en-US" altLang="zh-CN" sz="14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513966" y="2454746"/>
            <a:ext cx="2058866" cy="545754"/>
            <a:chOff x="5984394" y="3272991"/>
            <a:chExt cx="2745155" cy="727672"/>
          </a:xfrm>
        </p:grpSpPr>
        <p:sp>
          <p:nvSpPr>
            <p:cNvPr id="32" name="五边形 31"/>
            <p:cNvSpPr/>
            <p:nvPr/>
          </p:nvSpPr>
          <p:spPr>
            <a:xfrm rot="16200000">
              <a:off x="7009580" y="2356809"/>
              <a:ext cx="687635" cy="2520000"/>
            </a:xfrm>
            <a:prstGeom prst="homePlate">
              <a:avLst>
                <a:gd name="adj" fmla="val 4870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564B45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33" name="文本框 36"/>
            <p:cNvSpPr txBox="1"/>
            <p:nvPr/>
          </p:nvSpPr>
          <p:spPr>
            <a:xfrm>
              <a:off x="5984394" y="3582087"/>
              <a:ext cx="2745155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750"/>
                </a:spcBef>
              </a:pPr>
              <a:r>
                <a:rPr lang="ko-KR" altLang="en-US" sz="1600" dirty="0">
                  <a:solidFill>
                    <a:schemeClr val="accent2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병충해 예방 및 관리</a:t>
              </a:r>
              <a:endParaRPr lang="zh-CN" altLang="en-US" sz="1600" dirty="0">
                <a:solidFill>
                  <a:schemeClr val="accent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639887" y="2705109"/>
            <a:ext cx="1890000" cy="515726"/>
            <a:chOff x="3572106" y="3606811"/>
            <a:chExt cx="2520000" cy="687635"/>
          </a:xfrm>
        </p:grpSpPr>
        <p:sp>
          <p:nvSpPr>
            <p:cNvPr id="35" name="五边形 34"/>
            <p:cNvSpPr/>
            <p:nvPr/>
          </p:nvSpPr>
          <p:spPr>
            <a:xfrm rot="5400000" flipV="1">
              <a:off x="4488288" y="2690629"/>
              <a:ext cx="687635" cy="2520000"/>
            </a:xfrm>
            <a:prstGeom prst="homePlate">
              <a:avLst>
                <a:gd name="adj" fmla="val 4870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564B45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36" name="文本框 37"/>
            <p:cNvSpPr txBox="1"/>
            <p:nvPr/>
          </p:nvSpPr>
          <p:spPr>
            <a:xfrm>
              <a:off x="3678938" y="3661176"/>
              <a:ext cx="2370099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750"/>
                </a:spcBef>
              </a:pPr>
              <a:r>
                <a:rPr lang="ko-KR" altLang="en-US" sz="1600" dirty="0">
                  <a:solidFill>
                    <a:schemeClr val="accent2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자원 효율성 개선</a:t>
              </a:r>
              <a:endParaRPr lang="zh-CN" altLang="en-US" sz="1600" dirty="0">
                <a:solidFill>
                  <a:schemeClr val="accent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556911" y="2705109"/>
            <a:ext cx="1890000" cy="515726"/>
            <a:chOff x="8612309" y="3606811"/>
            <a:chExt cx="2520000" cy="687635"/>
          </a:xfrm>
        </p:grpSpPr>
        <p:sp>
          <p:nvSpPr>
            <p:cNvPr id="38" name="五边形 37"/>
            <p:cNvSpPr/>
            <p:nvPr/>
          </p:nvSpPr>
          <p:spPr>
            <a:xfrm rot="5400000" flipV="1">
              <a:off x="9528491" y="2690629"/>
              <a:ext cx="687635" cy="2520000"/>
            </a:xfrm>
            <a:prstGeom prst="homePlate">
              <a:avLst>
                <a:gd name="adj" fmla="val 48709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564B45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8669930" y="3661176"/>
              <a:ext cx="2401725" cy="418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750"/>
                </a:spcBef>
              </a:pPr>
              <a:r>
                <a:rPr lang="ko-KR" altLang="en-US" sz="1600" dirty="0">
                  <a:solidFill>
                    <a:schemeClr val="accent2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예측 및 관리 개선</a:t>
              </a:r>
              <a:endParaRPr lang="zh-CN" altLang="en-US" sz="1600" dirty="0">
                <a:solidFill>
                  <a:schemeClr val="accent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647405" y="3220554"/>
            <a:ext cx="1881095" cy="3493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이상</a:t>
            </a:r>
            <a:r>
              <a:rPr lang="en-US" altLang="zh-CN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징후</a:t>
            </a:r>
            <a:r>
              <a:rPr lang="en-US" altLang="zh-CN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신속 감지</a:t>
            </a:r>
            <a:endParaRPr lang="en-US" altLang="zh-CN" sz="14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175873" y="1906531"/>
            <a:ext cx="2999944" cy="6294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물</a:t>
            </a:r>
            <a:r>
              <a:rPr lang="en-US" altLang="ko-KR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비료 농약 등의 자원 사용 최적화</a:t>
            </a:r>
            <a:endParaRPr lang="en-US" altLang="ko-KR" sz="14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환경 친화적인 농업 실현</a:t>
            </a:r>
            <a:endParaRPr lang="en-US" altLang="zh-CN" sz="14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79152" y="1901067"/>
            <a:ext cx="2784384" cy="6294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여러 데이터 수집</a:t>
            </a:r>
            <a:r>
              <a:rPr lang="en-US" altLang="ko-KR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분석</a:t>
            </a:r>
            <a:endParaRPr lang="en-US" altLang="ko-KR" sz="14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농작물의 성장과 수확 시기 예측</a:t>
            </a:r>
            <a:endParaRPr lang="en-US" altLang="ko-KR" sz="14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341127" y="3100591"/>
            <a:ext cx="311304" cy="849213"/>
            <a:chOff x="9657920" y="3891279"/>
            <a:chExt cx="415071" cy="1132283"/>
          </a:xfrm>
        </p:grpSpPr>
        <p:cxnSp>
          <p:nvCxnSpPr>
            <p:cNvPr id="44" name="直接连接符 43"/>
            <p:cNvCxnSpPr/>
            <p:nvPr/>
          </p:nvCxnSpPr>
          <p:spPr>
            <a:xfrm flipH="1" flipV="1">
              <a:off x="9873040" y="3891279"/>
              <a:ext cx="1" cy="762730"/>
            </a:xfrm>
            <a:prstGeom prst="line">
              <a:avLst/>
            </a:prstGeom>
            <a:solidFill>
              <a:srgbClr val="375BA5"/>
            </a:solidFill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合 44"/>
            <p:cNvGrpSpPr/>
            <p:nvPr/>
          </p:nvGrpSpPr>
          <p:grpSpPr>
            <a:xfrm>
              <a:off x="9657920" y="4531120"/>
              <a:ext cx="415071" cy="492442"/>
              <a:chOff x="9657920" y="4531120"/>
              <a:chExt cx="415071" cy="492442"/>
            </a:xfrm>
          </p:grpSpPr>
          <p:sp>
            <p:nvSpPr>
              <p:cNvPr id="46" name="椭圆 45"/>
              <p:cNvSpPr/>
              <p:nvPr/>
            </p:nvSpPr>
            <p:spPr>
              <a:xfrm flipV="1">
                <a:off x="9678411" y="4603137"/>
                <a:ext cx="387795" cy="38779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564B45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  <p:sp>
            <p:nvSpPr>
              <p:cNvPr id="47" name="文本框 45"/>
              <p:cNvSpPr txBox="1"/>
              <p:nvPr/>
            </p:nvSpPr>
            <p:spPr>
              <a:xfrm>
                <a:off x="9657920" y="4531120"/>
                <a:ext cx="415071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accent2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rPr>
                  <a:t>4</a:t>
                </a:r>
                <a:endParaRPr lang="zh-CN" altLang="en-US" dirty="0">
                  <a:solidFill>
                    <a:schemeClr val="accent2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</p:grpSp>
      </p:grp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BA5E2C18-4F91-2A85-9D76-EBED298A0353}"/>
              </a:ext>
            </a:extLst>
          </p:cNvPr>
          <p:cNvSpPr txBox="1">
            <a:spLocks/>
          </p:cNvSpPr>
          <p:nvPr/>
        </p:nvSpPr>
        <p:spPr>
          <a:xfrm>
            <a:off x="251518" y="339502"/>
            <a:ext cx="3600402" cy="43253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기대효과 및 활용방안</a:t>
            </a:r>
            <a:endParaRPr lang="en-US" altLang="zh-CN" sz="2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" name="Straight Connector 12">
            <a:extLst>
              <a:ext uri="{FF2B5EF4-FFF2-40B4-BE49-F238E27FC236}">
                <a16:creationId xmlns:a16="http://schemas.microsoft.com/office/drawing/2014/main" id="{45530816-63CF-9FCB-458B-429E00744371}"/>
              </a:ext>
            </a:extLst>
          </p:cNvPr>
          <p:cNvCxnSpPr>
            <a:cxnSpLocks/>
          </p:cNvCxnSpPr>
          <p:nvPr/>
        </p:nvCxnSpPr>
        <p:spPr>
          <a:xfrm>
            <a:off x="3851920" y="257206"/>
            <a:ext cx="0" cy="539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37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30" grpId="0"/>
      <p:bldP spid="40" grpId="0"/>
      <p:bldP spid="41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>
            <a:off x="6556426" y="-164554"/>
            <a:ext cx="2664296" cy="1491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1531764"/>
            <a:ext cx="3840465" cy="3840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39" y="3172654"/>
            <a:ext cx="1936383" cy="19363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812" y="3264669"/>
            <a:ext cx="2451507" cy="2451507"/>
          </a:xfrm>
          <a:prstGeom prst="rect">
            <a:avLst/>
          </a:prstGeom>
        </p:spPr>
      </p:pic>
      <p:sp>
        <p:nvSpPr>
          <p:cNvPr id="3" name="文本框 6">
            <a:extLst>
              <a:ext uri="{FF2B5EF4-FFF2-40B4-BE49-F238E27FC236}">
                <a16:creationId xmlns:a16="http://schemas.microsoft.com/office/drawing/2014/main" id="{2686A567-CB78-FF34-D23B-70FB9849CCD9}"/>
              </a:ext>
            </a:extLst>
          </p:cNvPr>
          <p:cNvSpPr txBox="1"/>
          <p:nvPr/>
        </p:nvSpPr>
        <p:spPr>
          <a:xfrm>
            <a:off x="2195736" y="1695009"/>
            <a:ext cx="4464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zh-CN" sz="9600" b="1" dirty="0">
                <a:solidFill>
                  <a:srgbClr val="829662"/>
                </a:solidFill>
                <a:latin typeface="Modern No. 20" panose="02070704070505020303" pitchFamily="18" charset="0"/>
                <a:ea typeface="Ohka" panose="02000609000000000000" pitchFamily="49" charset="-128"/>
              </a:rPr>
              <a:t>Q&amp;A</a:t>
            </a:r>
            <a:endParaRPr lang="zh-CN" altLang="en-US" sz="9600" b="1" dirty="0">
              <a:solidFill>
                <a:srgbClr val="829662"/>
              </a:solidFill>
              <a:latin typeface="Modern No. 20" panose="02070704070505020303" pitchFamily="18" charset="0"/>
              <a:ea typeface="Ohka" panose="0200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294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9" b="15001"/>
          <a:stretch/>
        </p:blipFill>
        <p:spPr>
          <a:xfrm>
            <a:off x="0" y="0"/>
            <a:ext cx="9139939" cy="51435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>
            <a:off x="4355977" y="0"/>
            <a:ext cx="2664296" cy="14916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622190" y="1971585"/>
            <a:ext cx="4427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rgbClr val="829662"/>
                </a:solidFill>
                <a:latin typeface="Modern No. 20" panose="02070704070505020303" pitchFamily="18" charset="0"/>
                <a:ea typeface="Ohka" panose="02000609000000000000" pitchFamily="49" charset="-128"/>
              </a:rPr>
              <a:t>Thank you!</a:t>
            </a:r>
            <a:endParaRPr lang="zh-CN" altLang="en-US" sz="7200" b="1" dirty="0">
              <a:solidFill>
                <a:srgbClr val="829662"/>
              </a:solidFill>
              <a:latin typeface="Modern No. 20" panose="02070704070505020303" pitchFamily="18" charset="0"/>
              <a:ea typeface="Ohka" panose="0200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048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>
            <a:off x="6556426" y="-164554"/>
            <a:ext cx="2664296" cy="1491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1531764"/>
            <a:ext cx="3840465" cy="3840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39" y="3172654"/>
            <a:ext cx="1936383" cy="19363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6113" y="314748"/>
            <a:ext cx="2799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82966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01 </a:t>
            </a:r>
            <a:r>
              <a:rPr lang="ko-KR" altLang="en-US" sz="4000" b="1" dirty="0">
                <a:solidFill>
                  <a:srgbClr val="82966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개요</a:t>
            </a:r>
            <a:endParaRPr lang="zh-CN" altLang="en-US" sz="4000" b="1" dirty="0">
              <a:solidFill>
                <a:srgbClr val="829662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812" y="3264669"/>
            <a:ext cx="2451507" cy="24515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4FE860-39C4-EF06-50CB-8DFE31169FC0}"/>
              </a:ext>
            </a:extLst>
          </p:cNvPr>
          <p:cNvSpPr txBox="1"/>
          <p:nvPr/>
        </p:nvSpPr>
        <p:spPr>
          <a:xfrm>
            <a:off x="2555776" y="1208787"/>
            <a:ext cx="49716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1.1 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팀 소개</a:t>
            </a:r>
            <a:endParaRPr lang="en-US" altLang="ko-KR" sz="3200" b="1" dirty="0">
              <a:solidFill>
                <a:schemeClr val="tx2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3200" b="1" dirty="0">
              <a:solidFill>
                <a:schemeClr val="tx2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1.2 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작품 명</a:t>
            </a:r>
            <a:endParaRPr lang="en-US" altLang="ko-KR" sz="3200" b="1" dirty="0">
              <a:solidFill>
                <a:schemeClr val="tx2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32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1.3 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작품 개요</a:t>
            </a:r>
            <a:endParaRPr lang="en-US" altLang="ko-KR" sz="3200" b="1" dirty="0">
              <a:solidFill>
                <a:schemeClr val="tx2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32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3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1.4 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작품 제작 목적 및 배경</a:t>
            </a:r>
          </a:p>
        </p:txBody>
      </p:sp>
    </p:spTree>
    <p:extLst>
      <p:ext uri="{BB962C8B-B14F-4D97-AF65-F5344CB8AC3E}">
        <p14:creationId xmlns:p14="http://schemas.microsoft.com/office/powerpoint/2010/main" val="138220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2"/>
          <p:cNvSpPr>
            <a:spLocks noChangeShapeType="1"/>
          </p:cNvSpPr>
          <p:nvPr/>
        </p:nvSpPr>
        <p:spPr bwMode="auto">
          <a:xfrm flipH="1">
            <a:off x="6010276" y="2309813"/>
            <a:ext cx="1354931" cy="1016794"/>
          </a:xfrm>
          <a:prstGeom prst="line">
            <a:avLst/>
          </a:prstGeom>
          <a:noFill/>
          <a:ln w="12700" cmpd="sng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H="1">
            <a:off x="1762126" y="2369344"/>
            <a:ext cx="1356122" cy="1016794"/>
          </a:xfrm>
          <a:prstGeom prst="line">
            <a:avLst/>
          </a:prstGeom>
          <a:noFill/>
          <a:ln w="12700" cmpd="sng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3850482" y="2466976"/>
            <a:ext cx="1288256" cy="1146572"/>
          </a:xfrm>
          <a:prstGeom prst="line">
            <a:avLst/>
          </a:prstGeom>
          <a:noFill/>
          <a:ln w="12700" cmpd="sng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-205326" y="2174390"/>
            <a:ext cx="31324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팀장</a:t>
            </a: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&amp;</a:t>
            </a:r>
            <a:r>
              <a:rPr lang="ko-KR" altLang="en-US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아두이노</a:t>
            </a:r>
            <a:r>
              <a:rPr lang="en-US" altLang="ko-KR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,</a:t>
            </a:r>
            <a:r>
              <a:rPr lang="ko-KR" altLang="en-US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어플개발</a:t>
            </a:r>
            <a:endParaRPr lang="zh-CN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alibri" panose="020F0502020204030204" pitchFamily="34" charset="0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369691" y="2570599"/>
            <a:ext cx="196929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05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팀장</a:t>
            </a:r>
            <a:r>
              <a:rPr lang="en-US" altLang="ko-KR" sz="105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,</a:t>
            </a:r>
            <a:r>
              <a:rPr lang="ko-KR" altLang="en-US" sz="105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 전반적인 조율</a:t>
            </a:r>
            <a:r>
              <a:rPr lang="en-US" altLang="ko-KR" sz="105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, </a:t>
            </a:r>
            <a:r>
              <a:rPr lang="ko-KR" altLang="en-US" sz="1050" dirty="0" err="1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아두이노</a:t>
            </a:r>
            <a:r>
              <a:rPr lang="ko-KR" altLang="en-US" sz="105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 워터펌프</a:t>
            </a:r>
            <a:r>
              <a:rPr lang="en-US" altLang="ko-KR" sz="105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, </a:t>
            </a:r>
            <a:r>
              <a:rPr lang="ko-KR" altLang="en-US" sz="105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어플리케이션 개발</a:t>
            </a:r>
            <a:endParaRPr lang="zh-CN" altLang="en-US" sz="105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alibri" panose="020F0502020204030204" pitchFamily="34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4066885" y="2158394"/>
            <a:ext cx="29622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라즈베리파이</a:t>
            </a:r>
            <a:r>
              <a:rPr lang="en-US" altLang="ko-KR" dirty="0">
                <a:solidFill>
                  <a:schemeClr val="bg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&amp;</a:t>
            </a:r>
            <a:r>
              <a:rPr lang="ko-KR" altLang="en-US" dirty="0">
                <a:solidFill>
                  <a:schemeClr val="bg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하드웨어</a:t>
            </a:r>
            <a:endParaRPr lang="zh-CN" dirty="0">
              <a:solidFill>
                <a:schemeClr val="bg2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alibri" panose="020F0502020204030204" pitchFamily="34" charset="0"/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115317" y="2520780"/>
            <a:ext cx="2865412" cy="460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1050" dirty="0" err="1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라즈베리파이</a:t>
            </a:r>
            <a:r>
              <a:rPr lang="ko-KR" altLang="en-US" sz="105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 카메라 모듈 및 하드웨어 제작</a:t>
            </a:r>
            <a:endParaRPr lang="en-US" altLang="ko-KR" sz="105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alibri" panose="020F050202020403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05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발표자료 제작</a:t>
            </a:r>
            <a:endParaRPr lang="zh-CN" altLang="en-US" sz="105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alibri" panose="020F0502020204030204" pitchFamily="34" charset="0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2211438" y="2831206"/>
            <a:ext cx="23455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아두이노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&amp;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어플개발</a:t>
            </a:r>
            <a:endParaRPr lang="zh-CN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alibri" panose="020F0502020204030204" pitchFamily="34" charset="0"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244327" y="3183491"/>
            <a:ext cx="2572942" cy="28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050" dirty="0" err="1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아두이노</a:t>
            </a:r>
            <a:r>
              <a:rPr lang="ko-KR" altLang="en-US" sz="105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 세팅</a:t>
            </a:r>
            <a:r>
              <a:rPr lang="en-US" altLang="ko-KR" sz="105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, </a:t>
            </a:r>
            <a:r>
              <a:rPr lang="ko-KR" altLang="en-US" sz="105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각종 모듈 센서 전담</a:t>
            </a:r>
            <a:endParaRPr lang="zh-CN" altLang="en-US" sz="105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alibri" panose="020F0502020204030204" pitchFamily="34" charset="0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6282785" y="3388103"/>
            <a:ext cx="31575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tx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라즈베리파이</a:t>
            </a:r>
            <a:r>
              <a:rPr lang="en-US" altLang="ko-KR" dirty="0">
                <a:solidFill>
                  <a:schemeClr val="tx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&amp;</a:t>
            </a:r>
            <a:r>
              <a:rPr lang="ko-KR" altLang="en-US" dirty="0">
                <a:solidFill>
                  <a:schemeClr val="tx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하드웨어</a:t>
            </a:r>
            <a:endParaRPr lang="zh-CN" dirty="0">
              <a:solidFill>
                <a:schemeClr val="tx2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alibri" panose="020F0502020204030204" pitchFamily="34" charset="0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6728817" y="2895557"/>
            <a:ext cx="2143125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050" dirty="0" err="1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라즈베리파이</a:t>
            </a:r>
            <a:r>
              <a:rPr lang="ko-KR" altLang="en-US" sz="105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 세팅</a:t>
            </a:r>
            <a:r>
              <a:rPr lang="en-US" altLang="ko-KR" sz="105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, </a:t>
            </a:r>
            <a:r>
              <a:rPr lang="en-US" altLang="ko-KR" sz="1050" dirty="0" err="1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Mjpg</a:t>
            </a:r>
            <a:r>
              <a:rPr lang="en-US" altLang="ko-KR" sz="105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 </a:t>
            </a:r>
            <a:r>
              <a:rPr lang="ko-KR" altLang="en-US" sz="1050" dirty="0" err="1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연결작업</a:t>
            </a:r>
            <a:r>
              <a:rPr lang="ko-KR" altLang="en-US" sz="105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 및 하드웨어 제작</a:t>
            </a:r>
            <a:r>
              <a:rPr lang="en-US" altLang="ko-KR" sz="105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, </a:t>
            </a:r>
            <a:r>
              <a:rPr lang="ko-KR" altLang="en-US" sz="105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발표</a:t>
            </a:r>
            <a:endParaRPr lang="zh-CN" altLang="en-US" sz="105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alibri" panose="020F050202020403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53679" y="3173016"/>
            <a:ext cx="1009650" cy="1008459"/>
            <a:chOff x="853679" y="3173016"/>
            <a:chExt cx="1009650" cy="1008459"/>
          </a:xfrm>
        </p:grpSpPr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853679" y="3173016"/>
              <a:ext cx="1009650" cy="10084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endParaRPr>
            </a:p>
          </p:txBody>
        </p:sp>
        <p:sp>
          <p:nvSpPr>
            <p:cNvPr id="21" name="Text Box 9"/>
            <p:cNvSpPr txBox="1">
              <a:spLocks noChangeArrowheads="1"/>
            </p:cNvSpPr>
            <p:nvPr/>
          </p:nvSpPr>
          <p:spPr bwMode="auto">
            <a:xfrm>
              <a:off x="921043" y="3499852"/>
              <a:ext cx="84108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chemeClr val="accent2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  <a:sym typeface="Calibri" panose="020F0502020204030204" pitchFamily="34" charset="0"/>
                </a:rPr>
                <a:t>김범준</a:t>
              </a:r>
              <a:endParaRPr lang="zh-CN" sz="1600" b="1" dirty="0">
                <a:solidFill>
                  <a:schemeClr val="accent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endParaRPr>
            </a:p>
          </p:txBody>
        </p:sp>
      </p:grpSp>
      <p:sp>
        <p:nvSpPr>
          <p:cNvPr id="23" name="Oval 3"/>
          <p:cNvSpPr>
            <a:spLocks noChangeArrowheads="1"/>
          </p:cNvSpPr>
          <p:nvPr/>
        </p:nvSpPr>
        <p:spPr bwMode="auto">
          <a:xfrm>
            <a:off x="5131594" y="3167063"/>
            <a:ext cx="1009650" cy="1008460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alibri" panose="020F0502020204030204" pitchFamily="34" charset="0"/>
            </a:endParaRP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3026569" y="1568054"/>
            <a:ext cx="1008460" cy="100965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alibri" panose="020F0502020204030204" pitchFamily="34" charset="0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7208044" y="1438275"/>
            <a:ext cx="1009650" cy="100846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alibri" panose="020F0502020204030204" pitchFamily="34" charset="0"/>
            </a:endParaRPr>
          </a:p>
        </p:txBody>
      </p:sp>
      <p:cxnSp>
        <p:nvCxnSpPr>
          <p:cNvPr id="31" name="Straight Connector 12">
            <a:extLst>
              <a:ext uri="{FF2B5EF4-FFF2-40B4-BE49-F238E27FC236}">
                <a16:creationId xmlns:a16="http://schemas.microsoft.com/office/drawing/2014/main" id="{F2A65EC2-BC55-EC6D-861C-B11EFA32EABF}"/>
              </a:ext>
            </a:extLst>
          </p:cNvPr>
          <p:cNvCxnSpPr/>
          <p:nvPr/>
        </p:nvCxnSpPr>
        <p:spPr>
          <a:xfrm>
            <a:off x="2411760" y="195486"/>
            <a:ext cx="0" cy="539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F867CA6-677B-ACE3-8098-A1D178EAAF9D}"/>
              </a:ext>
            </a:extLst>
          </p:cNvPr>
          <p:cNvSpPr txBox="1">
            <a:spLocks/>
          </p:cNvSpPr>
          <p:nvPr/>
        </p:nvSpPr>
        <p:spPr>
          <a:xfrm>
            <a:off x="276671" y="267494"/>
            <a:ext cx="2495129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1819</a:t>
            </a:r>
            <a:r>
              <a:rPr lang="ko-KR" altLang="en-US" sz="28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팀 소개</a:t>
            </a:r>
            <a:endParaRPr lang="en-US" altLang="zh-CN" sz="2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3110257" y="1905111"/>
            <a:ext cx="8410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1600" b="1" dirty="0" err="1">
                <a:solidFill>
                  <a:schemeClr val="accent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최경효</a:t>
            </a:r>
            <a:endParaRPr lang="zh-CN" sz="1600" b="1" dirty="0">
              <a:solidFill>
                <a:schemeClr val="accent2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alibri" panose="020F0502020204030204" pitchFamily="34" charset="0"/>
            </a:endParaRPr>
          </a:p>
        </p:txBody>
      </p:sp>
      <p:sp>
        <p:nvSpPr>
          <p:cNvPr id="35" name="Text Box 9"/>
          <p:cNvSpPr txBox="1">
            <a:spLocks noChangeArrowheads="1"/>
          </p:cNvSpPr>
          <p:nvPr/>
        </p:nvSpPr>
        <p:spPr bwMode="auto">
          <a:xfrm>
            <a:off x="5215877" y="3507968"/>
            <a:ext cx="8410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1600" b="1" dirty="0" err="1">
                <a:solidFill>
                  <a:schemeClr val="accent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정선주</a:t>
            </a:r>
            <a:endParaRPr lang="zh-CN" sz="1600" b="1" dirty="0">
              <a:solidFill>
                <a:schemeClr val="accent2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alibri" panose="020F0502020204030204" pitchFamily="34" charset="0"/>
            </a:endParaRPr>
          </a:p>
        </p:txBody>
      </p:sp>
      <p:sp>
        <p:nvSpPr>
          <p:cNvPr id="36" name="Text Box 9"/>
          <p:cNvSpPr txBox="1">
            <a:spLocks noChangeArrowheads="1"/>
          </p:cNvSpPr>
          <p:nvPr/>
        </p:nvSpPr>
        <p:spPr bwMode="auto">
          <a:xfrm>
            <a:off x="7292327" y="1767196"/>
            <a:ext cx="8410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ko-KR" altLang="en-US" sz="1600" b="1" dirty="0" err="1">
                <a:solidFill>
                  <a:schemeClr val="accent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정다원</a:t>
            </a:r>
            <a:endParaRPr lang="zh-CN" sz="1600" b="1" dirty="0">
              <a:solidFill>
                <a:schemeClr val="accent2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alibri" panose="020F0502020204030204" pitchFamily="34" charset="0"/>
            </a:endParaRPr>
          </a:p>
        </p:txBody>
      </p:sp>
      <p:sp>
        <p:nvSpPr>
          <p:cNvPr id="37" name="Text Box 9"/>
          <p:cNvSpPr txBox="1">
            <a:spLocks noChangeArrowheads="1"/>
          </p:cNvSpPr>
          <p:nvPr/>
        </p:nvSpPr>
        <p:spPr bwMode="auto">
          <a:xfrm>
            <a:off x="2411760" y="462527"/>
            <a:ext cx="46553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팀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1819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는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18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학번과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19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sym typeface="Calibri" panose="020F0502020204030204" pitchFamily="34" charset="0"/>
              </a:rPr>
              <a:t>학번이 함께하는 팀입니다</a:t>
            </a:r>
            <a:endParaRPr lang="zh-CN" sz="1400" dirty="0">
              <a:solidFill>
                <a:schemeClr val="bg2">
                  <a:lumMod val="50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  <a:sym typeface="Calibri" panose="020F0502020204030204" pitchFamily="34" charset="0"/>
            </a:endParaRPr>
          </a:p>
        </p:txBody>
      </p:sp>
      <p:pic>
        <p:nvPicPr>
          <p:cNvPr id="38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8000">
            <a:off x="7147904" y="-1150635"/>
            <a:ext cx="3552433" cy="3552433"/>
          </a:xfrm>
          <a:prstGeom prst="rect">
            <a:avLst/>
          </a:prstGeom>
        </p:spPr>
      </p:pic>
      <p:pic>
        <p:nvPicPr>
          <p:cNvPr id="39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53252">
            <a:off x="-829865" y="2963623"/>
            <a:ext cx="3197708" cy="319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2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3" grpId="0" animBg="1"/>
      <p:bldP spid="26" grpId="0" animBg="1"/>
      <p:bldP spid="29" grpId="0" animBg="1"/>
      <p:bldP spid="34" grpId="0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10"/>
          <p:cNvGrpSpPr/>
          <p:nvPr/>
        </p:nvGrpSpPr>
        <p:grpSpPr>
          <a:xfrm>
            <a:off x="1310887" y="1027223"/>
            <a:ext cx="6522225" cy="3704749"/>
            <a:chOff x="-3854384" y="2686471"/>
            <a:chExt cx="6986224" cy="1316497"/>
          </a:xfrm>
        </p:grpSpPr>
        <p:sp>
          <p:nvSpPr>
            <p:cNvPr id="78" name="한쪽 모서리가 잘린 사각형 11"/>
            <p:cNvSpPr/>
            <p:nvPr/>
          </p:nvSpPr>
          <p:spPr>
            <a:xfrm>
              <a:off x="-3854384" y="2708920"/>
              <a:ext cx="6986224" cy="1294048"/>
            </a:xfrm>
            <a:prstGeom prst="snip1Rect">
              <a:avLst>
                <a:gd name="adj" fmla="val 123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79" name="직각 삼각형 12"/>
            <p:cNvSpPr/>
            <p:nvPr/>
          </p:nvSpPr>
          <p:spPr>
            <a:xfrm rot="19748837">
              <a:off x="2796849" y="2686471"/>
              <a:ext cx="156348" cy="202356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sp>
        <p:nvSpPr>
          <p:cNvPr id="83" name="Rectangle 3"/>
          <p:cNvSpPr txBox="1">
            <a:spLocks noChangeArrowheads="1"/>
          </p:cNvSpPr>
          <p:nvPr/>
        </p:nvSpPr>
        <p:spPr bwMode="auto">
          <a:xfrm>
            <a:off x="1763688" y="519703"/>
            <a:ext cx="5904656" cy="276999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defRPr/>
            </a:pPr>
            <a:r>
              <a:rPr lang="ko-KR" altLang="en-US" sz="1800" b="1" dirty="0" err="1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라즈베리파이와</a:t>
            </a:r>
            <a:r>
              <a:rPr lang="ko-KR" altLang="en-US" sz="1800" b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800" b="1" dirty="0" err="1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아두이노를</a:t>
            </a:r>
            <a:r>
              <a:rPr lang="ko-KR" altLang="en-US" sz="1800" b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활용한 </a:t>
            </a:r>
            <a:r>
              <a:rPr lang="ko-KR" altLang="en-US" sz="1800" b="1" dirty="0" err="1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어플제어</a:t>
            </a:r>
            <a:r>
              <a:rPr lang="ko-KR" altLang="en-US" sz="1800" b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스마트 팜</a:t>
            </a:r>
            <a:endParaRPr lang="en-US" altLang="ko-KR" sz="1800" b="1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9A07B86C-C377-D974-3C1E-E23D6991545A}"/>
              </a:ext>
            </a:extLst>
          </p:cNvPr>
          <p:cNvSpPr txBox="1">
            <a:spLocks/>
          </p:cNvSpPr>
          <p:nvPr/>
        </p:nvSpPr>
        <p:spPr>
          <a:xfrm>
            <a:off x="0" y="339502"/>
            <a:ext cx="1619670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800" b="1" dirty="0" err="1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작품명</a:t>
            </a:r>
            <a:endParaRPr lang="en-US" altLang="zh-CN" sz="2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2667D778-C7DE-3FB3-B949-1FB839B64594}"/>
              </a:ext>
            </a:extLst>
          </p:cNvPr>
          <p:cNvCxnSpPr/>
          <p:nvPr/>
        </p:nvCxnSpPr>
        <p:spPr>
          <a:xfrm>
            <a:off x="1619670" y="257206"/>
            <a:ext cx="0" cy="539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56F6462-C779-F7B1-6C67-694200633EF9}"/>
              </a:ext>
            </a:extLst>
          </p:cNvPr>
          <p:cNvSpPr txBox="1"/>
          <p:nvPr/>
        </p:nvSpPr>
        <p:spPr>
          <a:xfrm>
            <a:off x="3491880" y="2787774"/>
            <a:ext cx="122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작품 사진 넣기</a:t>
            </a:r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어플화면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04ED2C-0AF5-C3A1-E2DF-D0BF5CF1D7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6" t="5353" r="5353" b="9859"/>
          <a:stretch/>
        </p:blipFill>
        <p:spPr>
          <a:xfrm>
            <a:off x="1475656" y="1322241"/>
            <a:ext cx="3428753" cy="32763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85C9A9-CD34-B04C-F360-77CE3296F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804" y="1361317"/>
            <a:ext cx="2451800" cy="32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7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/>
          <p:cNvPicPr>
            <a:picLocks noChangeAspect="1"/>
          </p:cNvPicPr>
          <p:nvPr/>
        </p:nvPicPr>
        <p:blipFill rotWithShape="1">
          <a:blip r:embed="rId2"/>
          <a:srcRect l="5920" t="5350" r="5350" b="9860"/>
          <a:stretch>
            <a:fillRect/>
          </a:stretch>
        </p:blipFill>
        <p:spPr>
          <a:xfrm>
            <a:off x="191673" y="-616497"/>
            <a:ext cx="7318289" cy="69930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497" y="2751376"/>
            <a:ext cx="3552433" cy="3552433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992E6255-6F33-98A7-956C-8B727930CD04}"/>
              </a:ext>
            </a:extLst>
          </p:cNvPr>
          <p:cNvGrpSpPr/>
          <p:nvPr/>
        </p:nvGrpSpPr>
        <p:grpSpPr>
          <a:xfrm>
            <a:off x="771444" y="1463243"/>
            <a:ext cx="7421153" cy="2909042"/>
            <a:chOff x="2124644" y="1482015"/>
            <a:chExt cx="6280222" cy="2427678"/>
          </a:xfrm>
        </p:grpSpPr>
        <p:grpSp>
          <p:nvGrpSpPr>
            <p:cNvPr id="18" name="Group 74"/>
            <p:cNvGrpSpPr>
              <a:grpSpLocks/>
            </p:cNvGrpSpPr>
            <p:nvPr/>
          </p:nvGrpSpPr>
          <p:grpSpPr bwMode="auto">
            <a:xfrm>
              <a:off x="2541677" y="2172626"/>
              <a:ext cx="5863189" cy="1060049"/>
              <a:chOff x="1383" y="2007"/>
              <a:chExt cx="4364" cy="789"/>
            </a:xfrm>
            <a:effectLst/>
          </p:grpSpPr>
          <p:sp>
            <p:nvSpPr>
              <p:cNvPr id="20" name="Line 76"/>
              <p:cNvSpPr>
                <a:spLocks noChangeShapeType="1"/>
              </p:cNvSpPr>
              <p:nvPr/>
            </p:nvSpPr>
            <p:spPr bwMode="gray">
              <a:xfrm flipH="1">
                <a:off x="3858" y="2416"/>
                <a:ext cx="469" cy="1"/>
              </a:xfrm>
              <a:prstGeom prst="line">
                <a:avLst/>
              </a:pr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solidFill>
                    <a:srgbClr val="56777F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  <p:sp>
            <p:nvSpPr>
              <p:cNvPr id="21" name="Arc 77"/>
              <p:cNvSpPr>
                <a:spLocks/>
              </p:cNvSpPr>
              <p:nvPr/>
            </p:nvSpPr>
            <p:spPr bwMode="gray">
              <a:xfrm rot="16200000" flipV="1">
                <a:off x="2052" y="1833"/>
                <a:ext cx="412" cy="769"/>
              </a:xfrm>
              <a:custGeom>
                <a:avLst/>
                <a:gdLst>
                  <a:gd name="T0" fmla="*/ 0 w 22794"/>
                  <a:gd name="T1" fmla="*/ 0 h 43200"/>
                  <a:gd name="T2" fmla="*/ 0 w 22794"/>
                  <a:gd name="T3" fmla="*/ 14 h 43200"/>
                  <a:gd name="T4" fmla="*/ 0 w 22794"/>
                  <a:gd name="T5" fmla="*/ 7 h 43200"/>
                  <a:gd name="T6" fmla="*/ 0 60000 65536"/>
                  <a:gd name="T7" fmla="*/ 0 60000 65536"/>
                  <a:gd name="T8" fmla="*/ 0 60000 65536"/>
                  <a:gd name="T9" fmla="*/ 0 w 22794"/>
                  <a:gd name="T10" fmla="*/ 0 h 43200"/>
                  <a:gd name="T11" fmla="*/ 22794 w 22794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94" h="43200" fill="none" extrusionOk="0">
                    <a:moveTo>
                      <a:pt x="749" y="4"/>
                    </a:moveTo>
                    <a:cubicBezTo>
                      <a:pt x="897" y="1"/>
                      <a:pt x="1045" y="-1"/>
                      <a:pt x="1194" y="0"/>
                    </a:cubicBezTo>
                    <a:cubicBezTo>
                      <a:pt x="13123" y="0"/>
                      <a:pt x="22794" y="9670"/>
                      <a:pt x="22794" y="21600"/>
                    </a:cubicBezTo>
                    <a:cubicBezTo>
                      <a:pt x="22794" y="33529"/>
                      <a:pt x="13123" y="43200"/>
                      <a:pt x="1194" y="43200"/>
                    </a:cubicBezTo>
                    <a:cubicBezTo>
                      <a:pt x="795" y="43200"/>
                      <a:pt x="397" y="43188"/>
                      <a:pt x="0" y="43166"/>
                    </a:cubicBezTo>
                  </a:path>
                  <a:path w="22794" h="43200" stroke="0" extrusionOk="0">
                    <a:moveTo>
                      <a:pt x="749" y="4"/>
                    </a:moveTo>
                    <a:cubicBezTo>
                      <a:pt x="897" y="1"/>
                      <a:pt x="1045" y="-1"/>
                      <a:pt x="1194" y="0"/>
                    </a:cubicBezTo>
                    <a:cubicBezTo>
                      <a:pt x="13123" y="0"/>
                      <a:pt x="22794" y="9670"/>
                      <a:pt x="22794" y="21600"/>
                    </a:cubicBezTo>
                    <a:cubicBezTo>
                      <a:pt x="22794" y="33529"/>
                      <a:pt x="13123" y="43200"/>
                      <a:pt x="1194" y="43200"/>
                    </a:cubicBezTo>
                    <a:cubicBezTo>
                      <a:pt x="795" y="43200"/>
                      <a:pt x="397" y="43188"/>
                      <a:pt x="0" y="43166"/>
                    </a:cubicBezTo>
                    <a:lnTo>
                      <a:pt x="1194" y="21600"/>
                    </a:lnTo>
                    <a:lnTo>
                      <a:pt x="749" y="4"/>
                    </a:lnTo>
                    <a:close/>
                  </a:path>
                </a:pathLst>
              </a:cu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56777F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  <p:sp>
            <p:nvSpPr>
              <p:cNvPr id="22" name="Arc 78"/>
              <p:cNvSpPr>
                <a:spLocks/>
              </p:cNvSpPr>
              <p:nvPr/>
            </p:nvSpPr>
            <p:spPr bwMode="gray">
              <a:xfrm rot="16200000" flipV="1">
                <a:off x="4503" y="1831"/>
                <a:ext cx="418" cy="769"/>
              </a:xfrm>
              <a:custGeom>
                <a:avLst/>
                <a:gdLst>
                  <a:gd name="T0" fmla="*/ 0 w 22794"/>
                  <a:gd name="T1" fmla="*/ 0 h 43200"/>
                  <a:gd name="T2" fmla="*/ 0 w 22794"/>
                  <a:gd name="T3" fmla="*/ 14 h 43200"/>
                  <a:gd name="T4" fmla="*/ 0 w 22794"/>
                  <a:gd name="T5" fmla="*/ 7 h 43200"/>
                  <a:gd name="T6" fmla="*/ 0 60000 65536"/>
                  <a:gd name="T7" fmla="*/ 0 60000 65536"/>
                  <a:gd name="T8" fmla="*/ 0 60000 65536"/>
                  <a:gd name="T9" fmla="*/ 0 w 22794"/>
                  <a:gd name="T10" fmla="*/ 0 h 43200"/>
                  <a:gd name="T11" fmla="*/ 22794 w 22794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94" h="43200" fill="none" extrusionOk="0">
                    <a:moveTo>
                      <a:pt x="749" y="4"/>
                    </a:moveTo>
                    <a:cubicBezTo>
                      <a:pt x="897" y="1"/>
                      <a:pt x="1045" y="-1"/>
                      <a:pt x="1194" y="0"/>
                    </a:cubicBezTo>
                    <a:cubicBezTo>
                      <a:pt x="13123" y="0"/>
                      <a:pt x="22794" y="9670"/>
                      <a:pt x="22794" y="21600"/>
                    </a:cubicBezTo>
                    <a:cubicBezTo>
                      <a:pt x="22794" y="33529"/>
                      <a:pt x="13123" y="43200"/>
                      <a:pt x="1194" y="43200"/>
                    </a:cubicBezTo>
                    <a:cubicBezTo>
                      <a:pt x="795" y="43200"/>
                      <a:pt x="397" y="43188"/>
                      <a:pt x="0" y="43166"/>
                    </a:cubicBezTo>
                  </a:path>
                  <a:path w="22794" h="43200" stroke="0" extrusionOk="0">
                    <a:moveTo>
                      <a:pt x="749" y="4"/>
                    </a:moveTo>
                    <a:cubicBezTo>
                      <a:pt x="897" y="1"/>
                      <a:pt x="1045" y="-1"/>
                      <a:pt x="1194" y="0"/>
                    </a:cubicBezTo>
                    <a:cubicBezTo>
                      <a:pt x="13123" y="0"/>
                      <a:pt x="22794" y="9670"/>
                      <a:pt x="22794" y="21600"/>
                    </a:cubicBezTo>
                    <a:cubicBezTo>
                      <a:pt x="22794" y="33529"/>
                      <a:pt x="13123" y="43200"/>
                      <a:pt x="1194" y="43200"/>
                    </a:cubicBezTo>
                    <a:cubicBezTo>
                      <a:pt x="795" y="43200"/>
                      <a:pt x="397" y="43188"/>
                      <a:pt x="0" y="43166"/>
                    </a:cubicBezTo>
                    <a:lnTo>
                      <a:pt x="1194" y="21600"/>
                    </a:lnTo>
                    <a:lnTo>
                      <a:pt x="749" y="4"/>
                    </a:lnTo>
                    <a:close/>
                  </a:path>
                </a:pathLst>
              </a:cu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56777F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  <p:sp>
            <p:nvSpPr>
              <p:cNvPr id="23" name="Line 79"/>
              <p:cNvSpPr>
                <a:spLocks noChangeShapeType="1"/>
              </p:cNvSpPr>
              <p:nvPr/>
            </p:nvSpPr>
            <p:spPr bwMode="gray">
              <a:xfrm flipH="1">
                <a:off x="2643" y="2405"/>
                <a:ext cx="443" cy="0"/>
              </a:xfrm>
              <a:prstGeom prst="line">
                <a:avLst/>
              </a:pr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solidFill>
                    <a:srgbClr val="56777F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  <p:sp>
            <p:nvSpPr>
              <p:cNvPr id="24" name="Arc 80"/>
              <p:cNvSpPr>
                <a:spLocks/>
              </p:cNvSpPr>
              <p:nvPr/>
            </p:nvSpPr>
            <p:spPr bwMode="gray">
              <a:xfrm rot="5400000">
                <a:off x="3278" y="2211"/>
                <a:ext cx="400" cy="769"/>
              </a:xfrm>
              <a:custGeom>
                <a:avLst/>
                <a:gdLst>
                  <a:gd name="T0" fmla="*/ 0 w 22794"/>
                  <a:gd name="T1" fmla="*/ 0 h 43200"/>
                  <a:gd name="T2" fmla="*/ 0 w 22794"/>
                  <a:gd name="T3" fmla="*/ 14 h 43200"/>
                  <a:gd name="T4" fmla="*/ 0 w 22794"/>
                  <a:gd name="T5" fmla="*/ 7 h 43200"/>
                  <a:gd name="T6" fmla="*/ 0 60000 65536"/>
                  <a:gd name="T7" fmla="*/ 0 60000 65536"/>
                  <a:gd name="T8" fmla="*/ 0 60000 65536"/>
                  <a:gd name="T9" fmla="*/ 0 w 22794"/>
                  <a:gd name="T10" fmla="*/ 0 h 43200"/>
                  <a:gd name="T11" fmla="*/ 22794 w 22794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94" h="43200" fill="none" extrusionOk="0">
                    <a:moveTo>
                      <a:pt x="749" y="4"/>
                    </a:moveTo>
                    <a:cubicBezTo>
                      <a:pt x="897" y="1"/>
                      <a:pt x="1045" y="-1"/>
                      <a:pt x="1194" y="0"/>
                    </a:cubicBezTo>
                    <a:cubicBezTo>
                      <a:pt x="13123" y="0"/>
                      <a:pt x="22794" y="9670"/>
                      <a:pt x="22794" y="21600"/>
                    </a:cubicBezTo>
                    <a:cubicBezTo>
                      <a:pt x="22794" y="33529"/>
                      <a:pt x="13123" y="43200"/>
                      <a:pt x="1194" y="43200"/>
                    </a:cubicBezTo>
                    <a:cubicBezTo>
                      <a:pt x="795" y="43200"/>
                      <a:pt x="397" y="43188"/>
                      <a:pt x="0" y="43166"/>
                    </a:cubicBezTo>
                  </a:path>
                  <a:path w="22794" h="43200" stroke="0" extrusionOk="0">
                    <a:moveTo>
                      <a:pt x="749" y="4"/>
                    </a:moveTo>
                    <a:cubicBezTo>
                      <a:pt x="897" y="1"/>
                      <a:pt x="1045" y="-1"/>
                      <a:pt x="1194" y="0"/>
                    </a:cubicBezTo>
                    <a:cubicBezTo>
                      <a:pt x="13123" y="0"/>
                      <a:pt x="22794" y="9670"/>
                      <a:pt x="22794" y="21600"/>
                    </a:cubicBezTo>
                    <a:cubicBezTo>
                      <a:pt x="22794" y="33529"/>
                      <a:pt x="13123" y="43200"/>
                      <a:pt x="1194" y="43200"/>
                    </a:cubicBezTo>
                    <a:cubicBezTo>
                      <a:pt x="795" y="43200"/>
                      <a:pt x="397" y="43188"/>
                      <a:pt x="0" y="43166"/>
                    </a:cubicBezTo>
                    <a:lnTo>
                      <a:pt x="1194" y="21600"/>
                    </a:lnTo>
                    <a:lnTo>
                      <a:pt x="749" y="4"/>
                    </a:lnTo>
                    <a:close/>
                  </a:path>
                </a:pathLst>
              </a:cu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dirty="0">
                  <a:solidFill>
                    <a:srgbClr val="56777F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  <p:sp>
            <p:nvSpPr>
              <p:cNvPr id="25" name="Line 81"/>
              <p:cNvSpPr>
                <a:spLocks noChangeShapeType="1"/>
              </p:cNvSpPr>
              <p:nvPr/>
            </p:nvSpPr>
            <p:spPr bwMode="gray">
              <a:xfrm flipH="1">
                <a:off x="5088" y="2405"/>
                <a:ext cx="659" cy="12"/>
              </a:xfrm>
              <a:prstGeom prst="line">
                <a:avLst/>
              </a:pr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solidFill>
                    <a:srgbClr val="56777F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  <p:sp>
            <p:nvSpPr>
              <p:cNvPr id="26" name="Line 82"/>
              <p:cNvSpPr>
                <a:spLocks noChangeShapeType="1"/>
              </p:cNvSpPr>
              <p:nvPr/>
            </p:nvSpPr>
            <p:spPr bwMode="gray">
              <a:xfrm flipH="1">
                <a:off x="1383" y="2417"/>
                <a:ext cx="496" cy="0"/>
              </a:xfrm>
              <a:prstGeom prst="line">
                <a:avLst/>
              </a:prstGeom>
              <a:noFill/>
              <a:ln w="2857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solidFill>
                    <a:srgbClr val="56777F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8D1AC6B-97CD-091B-748D-BEC34B156B29}"/>
                </a:ext>
              </a:extLst>
            </p:cNvPr>
            <p:cNvGrpSpPr/>
            <p:nvPr/>
          </p:nvGrpSpPr>
          <p:grpSpPr>
            <a:xfrm>
              <a:off x="2124644" y="1482015"/>
              <a:ext cx="5850188" cy="2427678"/>
              <a:chOff x="2124644" y="1482015"/>
              <a:chExt cx="5850188" cy="2427678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3773372" y="3238051"/>
                <a:ext cx="3160645" cy="671642"/>
                <a:chOff x="3803262" y="3616989"/>
                <a:chExt cx="3734567" cy="793601"/>
              </a:xfrm>
            </p:grpSpPr>
            <p:sp>
              <p:nvSpPr>
                <p:cNvPr id="15" name="Line 71"/>
                <p:cNvSpPr>
                  <a:spLocks noChangeShapeType="1"/>
                </p:cNvSpPr>
                <p:nvPr/>
              </p:nvSpPr>
              <p:spPr bwMode="black">
                <a:xfrm>
                  <a:off x="5648325" y="3616989"/>
                  <a:ext cx="0" cy="334962"/>
                </a:xfrm>
                <a:prstGeom prst="line">
                  <a:avLst/>
                </a:prstGeom>
                <a:noFill/>
                <a:ln w="19050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solidFill>
                      <a:srgbClr val="56777F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16" name="Line 72"/>
                <p:cNvSpPr>
                  <a:spLocks noChangeShapeType="1"/>
                </p:cNvSpPr>
                <p:nvPr/>
              </p:nvSpPr>
              <p:spPr bwMode="black">
                <a:xfrm flipH="1">
                  <a:off x="4837113" y="3951951"/>
                  <a:ext cx="1587500" cy="0"/>
                </a:xfrm>
                <a:prstGeom prst="line">
                  <a:avLst/>
                </a:prstGeom>
                <a:noFill/>
                <a:ln w="19050">
                  <a:solidFill>
                    <a:schemeClr val="bg2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solidFill>
                      <a:srgbClr val="56777F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17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3803262" y="3964463"/>
                  <a:ext cx="3734567" cy="4461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30000"/>
                    </a:lnSpc>
                    <a:buClr>
                      <a:srgbClr val="080808"/>
                    </a:buClr>
                  </a:pPr>
                  <a:r>
                    <a:rPr lang="ko-KR" altLang="en-US" dirty="0">
                      <a:solidFill>
                        <a:schemeClr val="accent1"/>
                      </a:solidFill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내부 환기</a:t>
                  </a:r>
                  <a:r>
                    <a:rPr lang="en-US" altLang="ko-KR" dirty="0">
                      <a:solidFill>
                        <a:schemeClr val="accent1"/>
                      </a:solidFill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(</a:t>
                  </a:r>
                  <a:r>
                    <a:rPr lang="ko-KR" altLang="en-US" dirty="0">
                      <a:solidFill>
                        <a:schemeClr val="accent1"/>
                      </a:solidFill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온도 습도 관리</a:t>
                  </a:r>
                  <a:r>
                    <a:rPr lang="en-US" altLang="ko-KR" dirty="0">
                      <a:solidFill>
                        <a:schemeClr val="accent1"/>
                      </a:solidFill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)</a:t>
                  </a:r>
                  <a:endParaRPr lang="zh-CN" altLang="en-US" dirty="0">
                    <a:solidFill>
                      <a:schemeClr val="accent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4907643" y="2266675"/>
                <a:ext cx="884047" cy="890764"/>
                <a:chOff x="5143499" y="2044477"/>
                <a:chExt cx="1044576" cy="1052513"/>
              </a:xfrm>
            </p:grpSpPr>
            <p:sp>
              <p:nvSpPr>
                <p:cNvPr id="29" name="Oval 4"/>
                <p:cNvSpPr>
                  <a:spLocks noChangeArrowheads="1"/>
                </p:cNvSpPr>
                <p:nvPr/>
              </p:nvSpPr>
              <p:spPr bwMode="gray">
                <a:xfrm>
                  <a:off x="5153025" y="2044477"/>
                  <a:ext cx="1035050" cy="1052513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 dirty="0">
                    <a:solidFill>
                      <a:schemeClr val="accent2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30" name="Text Box 61"/>
                <p:cNvSpPr txBox="1">
                  <a:spLocks noChangeArrowheads="1"/>
                </p:cNvSpPr>
                <p:nvPr/>
              </p:nvSpPr>
              <p:spPr bwMode="gray">
                <a:xfrm>
                  <a:off x="5143499" y="2373791"/>
                  <a:ext cx="1044575" cy="3641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marL="120650" indent="-1206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accent2"/>
                      </a:solidFill>
                      <a:latin typeface="Arial Black" panose="020B0A04020102020204" pitchFamily="34" charset="0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Fan</a:t>
                  </a:r>
                  <a:endParaRPr lang="zh-CN" altLang="en-US" b="1" dirty="0">
                    <a:solidFill>
                      <a:schemeClr val="accent2"/>
                    </a:solidFill>
                    <a:latin typeface="Arial Black" panose="020B0A04020102020204" pitchFamily="34" charset="0"/>
                    <a:ea typeface="함초롬바탕" panose="0203060400010101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6573627" y="2266676"/>
                <a:ext cx="894123" cy="890764"/>
                <a:chOff x="7112000" y="2044477"/>
                <a:chExt cx="1056482" cy="1052513"/>
              </a:xfrm>
            </p:grpSpPr>
            <p:sp>
              <p:nvSpPr>
                <p:cNvPr id="32" name="Oval 4"/>
                <p:cNvSpPr>
                  <a:spLocks noChangeArrowheads="1"/>
                </p:cNvSpPr>
                <p:nvPr/>
              </p:nvSpPr>
              <p:spPr bwMode="gray">
                <a:xfrm>
                  <a:off x="7112000" y="2044477"/>
                  <a:ext cx="1035050" cy="1052513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 dirty="0">
                    <a:solidFill>
                      <a:schemeClr val="accent2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33" name="Text Box 61"/>
                <p:cNvSpPr txBox="1">
                  <a:spLocks noChangeArrowheads="1"/>
                </p:cNvSpPr>
                <p:nvPr/>
              </p:nvSpPr>
              <p:spPr bwMode="gray">
                <a:xfrm>
                  <a:off x="7123907" y="2352106"/>
                  <a:ext cx="1044575" cy="5149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marL="120650" indent="-1206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50000"/>
                    </a:lnSpc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accent2"/>
                      </a:solidFill>
                      <a:latin typeface="Arial Black" panose="020B0A04020102020204" pitchFamily="34" charset="0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Water</a:t>
                  </a:r>
                </a:p>
                <a:p>
                  <a:pPr algn="ctr" eaLnBrk="1" hangingPunct="1">
                    <a:lnSpc>
                      <a:spcPct val="50000"/>
                    </a:lnSpc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accent2"/>
                      </a:solidFill>
                      <a:latin typeface="Arial Black" panose="020B0A04020102020204" pitchFamily="34" charset="0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Pump</a:t>
                  </a:r>
                  <a:endParaRPr lang="zh-CN" altLang="en-US" b="1" dirty="0">
                    <a:solidFill>
                      <a:schemeClr val="accent2"/>
                    </a:solidFill>
                    <a:latin typeface="Arial Black" panose="020B0A04020102020204" pitchFamily="34" charset="0"/>
                    <a:ea typeface="함초롬바탕" panose="0203060400010101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3268529" y="2266675"/>
                <a:ext cx="884047" cy="890764"/>
                <a:chOff x="3206749" y="2044477"/>
                <a:chExt cx="1044576" cy="1052513"/>
              </a:xfrm>
            </p:grpSpPr>
            <p:sp>
              <p:nvSpPr>
                <p:cNvPr id="35" name="Oval 4"/>
                <p:cNvSpPr>
                  <a:spLocks noChangeArrowheads="1"/>
                </p:cNvSpPr>
                <p:nvPr/>
              </p:nvSpPr>
              <p:spPr bwMode="gray">
                <a:xfrm>
                  <a:off x="3216275" y="2044477"/>
                  <a:ext cx="1035050" cy="105251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 dirty="0">
                    <a:solidFill>
                      <a:schemeClr val="accent2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36" name="Text Box 61"/>
                <p:cNvSpPr txBox="1">
                  <a:spLocks noChangeArrowheads="1"/>
                </p:cNvSpPr>
                <p:nvPr/>
              </p:nvSpPr>
              <p:spPr bwMode="gray">
                <a:xfrm>
                  <a:off x="3206749" y="2373791"/>
                  <a:ext cx="1044575" cy="3641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marL="120650" indent="-1206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altLang="zh-CN" b="1" dirty="0">
                      <a:solidFill>
                        <a:schemeClr val="accent2"/>
                      </a:solidFill>
                      <a:latin typeface="Arial Black" panose="020B0A04020102020204" pitchFamily="34" charset="0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App</a:t>
                  </a:r>
                  <a:endParaRPr lang="zh-CN" altLang="en-US" b="1" dirty="0">
                    <a:solidFill>
                      <a:schemeClr val="accent2"/>
                    </a:solidFill>
                    <a:latin typeface="Arial Black" panose="020B0A04020102020204" pitchFamily="34" charset="0"/>
                    <a:ea typeface="함초롬바탕" panose="0203060400010101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124644" y="1482015"/>
                <a:ext cx="5850188" cy="689940"/>
                <a:chOff x="1855153" y="1542085"/>
                <a:chExt cx="6912490" cy="815222"/>
              </a:xfrm>
            </p:grpSpPr>
            <p:sp>
              <p:nvSpPr>
                <p:cNvPr id="38" name="Line 65"/>
                <p:cNvSpPr>
                  <a:spLocks noChangeShapeType="1"/>
                </p:cNvSpPr>
                <p:nvPr/>
              </p:nvSpPr>
              <p:spPr bwMode="black">
                <a:xfrm>
                  <a:off x="7632700" y="2042189"/>
                  <a:ext cx="0" cy="308939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solidFill>
                      <a:srgbClr val="56777F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39" name="Line 66"/>
                <p:cNvSpPr>
                  <a:spLocks noChangeShapeType="1"/>
                </p:cNvSpPr>
                <p:nvPr/>
              </p:nvSpPr>
              <p:spPr bwMode="black">
                <a:xfrm flipH="1">
                  <a:off x="6769100" y="2040601"/>
                  <a:ext cx="1631950" cy="0"/>
                </a:xfrm>
                <a:prstGeom prst="line">
                  <a:avLst/>
                </a:prstGeom>
                <a:noFill/>
                <a:ln w="19050">
                  <a:solidFill>
                    <a:schemeClr val="tx2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solidFill>
                      <a:srgbClr val="56777F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40" name="Line 69"/>
                <p:cNvSpPr>
                  <a:spLocks noChangeShapeType="1"/>
                </p:cNvSpPr>
                <p:nvPr/>
              </p:nvSpPr>
              <p:spPr bwMode="black">
                <a:xfrm flipH="1">
                  <a:off x="2809875" y="1995686"/>
                  <a:ext cx="177165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solidFill>
                      <a:srgbClr val="56777F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41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1855153" y="1542085"/>
                  <a:ext cx="3896222" cy="4461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30000"/>
                    </a:lnSpc>
                    <a:buClr>
                      <a:srgbClr val="F8F8F8"/>
                    </a:buClr>
                  </a:pPr>
                  <a:r>
                    <a:rPr lang="ko-KR" altLang="en-US" dirty="0" err="1">
                      <a:solidFill>
                        <a:schemeClr val="accent1"/>
                      </a:solidFill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어플을</a:t>
                  </a:r>
                  <a:r>
                    <a:rPr lang="ko-KR" altLang="en-US" dirty="0">
                      <a:solidFill>
                        <a:schemeClr val="accent1"/>
                      </a:solidFill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 통한 자동</a:t>
                  </a:r>
                  <a:r>
                    <a:rPr lang="en-US" altLang="ko-KR" dirty="0">
                      <a:solidFill>
                        <a:schemeClr val="accent1"/>
                      </a:solidFill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/</a:t>
                  </a:r>
                  <a:r>
                    <a:rPr lang="ko-KR" altLang="en-US" dirty="0">
                      <a:solidFill>
                        <a:schemeClr val="accent1"/>
                      </a:solidFill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수동 </a:t>
                  </a:r>
                  <a:r>
                    <a:rPr lang="ko-KR" altLang="en-US" dirty="0" err="1">
                      <a:solidFill>
                        <a:schemeClr val="accent1"/>
                      </a:solidFill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제어가능</a:t>
                  </a:r>
                  <a:endParaRPr lang="zh-CN" altLang="en-US" dirty="0">
                    <a:solidFill>
                      <a:schemeClr val="accent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42" name="Line 71"/>
                <p:cNvSpPr>
                  <a:spLocks noChangeShapeType="1"/>
                </p:cNvSpPr>
                <p:nvPr/>
              </p:nvSpPr>
              <p:spPr bwMode="black">
                <a:xfrm>
                  <a:off x="3736975" y="1995687"/>
                  <a:ext cx="0" cy="36162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solidFill>
                      <a:srgbClr val="56777F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endParaRPr>
                </a:p>
              </p:txBody>
            </p:sp>
            <p:sp>
              <p:nvSpPr>
                <p:cNvPr id="43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6491407" y="1577327"/>
                  <a:ext cx="2276236" cy="4461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30000"/>
                    </a:lnSpc>
                    <a:buClr>
                      <a:srgbClr val="F8F8F8"/>
                    </a:buClr>
                  </a:pPr>
                  <a:r>
                    <a:rPr lang="ko-KR" altLang="en-US" dirty="0">
                      <a:solidFill>
                        <a:schemeClr val="accent1"/>
                      </a:solidFill>
                      <a:latin typeface="함초롬바탕" panose="02030604000101010101" pitchFamily="18" charset="-127"/>
                      <a:ea typeface="함초롬바탕" panose="02030604000101010101" pitchFamily="18" charset="-127"/>
                      <a:cs typeface="함초롬바탕" panose="02030604000101010101" pitchFamily="18" charset="-127"/>
                    </a:rPr>
                    <a:t>작물에게 수분 공급</a:t>
                  </a:r>
                  <a:endParaRPr lang="zh-CN" altLang="en-US" dirty="0">
                    <a:solidFill>
                      <a:schemeClr val="accent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  <a:cs typeface="함초롬바탕" panose="02030604000101010101" pitchFamily="18" charset="-127"/>
                  </a:endParaRPr>
                </a:p>
              </p:txBody>
            </p:sp>
          </p:grpSp>
        </p:grpSp>
      </p:grpSp>
      <p:cxnSp>
        <p:nvCxnSpPr>
          <p:cNvPr id="2" name="Straight Connector 12">
            <a:extLst>
              <a:ext uri="{FF2B5EF4-FFF2-40B4-BE49-F238E27FC236}">
                <a16:creationId xmlns:a16="http://schemas.microsoft.com/office/drawing/2014/main" id="{F2A65EC2-BC55-EC6D-861C-B11EFA32EABF}"/>
              </a:ext>
            </a:extLst>
          </p:cNvPr>
          <p:cNvCxnSpPr/>
          <p:nvPr/>
        </p:nvCxnSpPr>
        <p:spPr>
          <a:xfrm>
            <a:off x="2051720" y="195486"/>
            <a:ext cx="0" cy="539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8000">
            <a:off x="6726046" y="-939758"/>
            <a:ext cx="3552433" cy="3552433"/>
          </a:xfrm>
          <a:prstGeom prst="rect">
            <a:avLst/>
          </a:prstGeom>
        </p:spPr>
      </p:pic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4F867CA6-677B-ACE3-8098-A1D178EAAF9D}"/>
              </a:ext>
            </a:extLst>
          </p:cNvPr>
          <p:cNvSpPr txBox="1">
            <a:spLocks/>
          </p:cNvSpPr>
          <p:nvPr/>
        </p:nvSpPr>
        <p:spPr>
          <a:xfrm>
            <a:off x="276671" y="267494"/>
            <a:ext cx="1866957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작품 개요</a:t>
            </a:r>
            <a:endParaRPr lang="en-US" altLang="zh-CN" sz="2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28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22"/>
          <p:cNvSpPr>
            <a:spLocks noChangeArrowheads="1"/>
          </p:cNvSpPr>
          <p:nvPr/>
        </p:nvSpPr>
        <p:spPr bwMode="auto">
          <a:xfrm>
            <a:off x="3571798" y="1212317"/>
            <a:ext cx="1024952" cy="1024292"/>
          </a:xfrm>
          <a:prstGeom prst="ellipse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accent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시장조사</a:t>
            </a:r>
            <a:endParaRPr lang="zh-CN" altLang="en-US" sz="1800" b="1" dirty="0">
              <a:solidFill>
                <a:schemeClr val="accent2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Line 23"/>
          <p:cNvSpPr>
            <a:spLocks noChangeShapeType="1"/>
          </p:cNvSpPr>
          <p:nvPr/>
        </p:nvSpPr>
        <p:spPr bwMode="auto">
          <a:xfrm flipH="1">
            <a:off x="1083762" y="1725759"/>
            <a:ext cx="2488036" cy="0"/>
          </a:xfrm>
          <a:prstGeom prst="line">
            <a:avLst/>
          </a:prstGeom>
          <a:noFill/>
          <a:ln w="5" cap="flat">
            <a:solidFill>
              <a:schemeClr val="accent3"/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Freeform 27"/>
          <p:cNvSpPr>
            <a:spLocks/>
          </p:cNvSpPr>
          <p:nvPr/>
        </p:nvSpPr>
        <p:spPr bwMode="auto">
          <a:xfrm>
            <a:off x="2905838" y="1806147"/>
            <a:ext cx="1370938" cy="1164321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Freeform 28"/>
          <p:cNvSpPr>
            <a:spLocks/>
          </p:cNvSpPr>
          <p:nvPr/>
        </p:nvSpPr>
        <p:spPr bwMode="auto">
          <a:xfrm>
            <a:off x="2211265" y="1806147"/>
            <a:ext cx="2065512" cy="1856690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2" name="Freeform 29"/>
          <p:cNvSpPr>
            <a:spLocks/>
          </p:cNvSpPr>
          <p:nvPr/>
        </p:nvSpPr>
        <p:spPr bwMode="auto">
          <a:xfrm>
            <a:off x="1533378" y="1779721"/>
            <a:ext cx="2739275" cy="2530907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87695" y="2601136"/>
            <a:ext cx="4572000" cy="369332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일정하지 않은 </a:t>
            </a:r>
            <a:r>
              <a:rPr lang="ko-KR" altLang="en-US" b="1" i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기후</a:t>
            </a:r>
            <a:endParaRPr lang="en-US" altLang="zh-CN" b="1" i="1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90225" y="3285287"/>
            <a:ext cx="4572000" cy="369332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기후의 영향을 많이 받는 </a:t>
            </a:r>
            <a:r>
              <a:rPr lang="ko-KR" altLang="en-US" b="1" i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농작물</a:t>
            </a:r>
            <a:endParaRPr lang="en-US" altLang="zh-CN" b="1" i="1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35449" y="3969438"/>
            <a:ext cx="4572000" cy="307777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endParaRPr lang="en-US" altLang="zh-CN" sz="14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Freeform 24"/>
          <p:cNvSpPr>
            <a:spLocks noEditPoints="1"/>
          </p:cNvSpPr>
          <p:nvPr/>
        </p:nvSpPr>
        <p:spPr bwMode="auto">
          <a:xfrm>
            <a:off x="2819993" y="1585731"/>
            <a:ext cx="288756" cy="287839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7" name="Freeform 25"/>
          <p:cNvSpPr>
            <a:spLocks noEditPoints="1"/>
          </p:cNvSpPr>
          <p:nvPr/>
        </p:nvSpPr>
        <p:spPr bwMode="auto">
          <a:xfrm>
            <a:off x="2143629" y="1585731"/>
            <a:ext cx="291357" cy="287839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Freeform 26"/>
          <p:cNvSpPr>
            <a:spLocks noEditPoints="1"/>
          </p:cNvSpPr>
          <p:nvPr/>
        </p:nvSpPr>
        <p:spPr bwMode="auto">
          <a:xfrm>
            <a:off x="1469866" y="1585731"/>
            <a:ext cx="293958" cy="287839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ABE6846A-67E7-F4C4-70FD-AE9E4668CE7D}"/>
              </a:ext>
            </a:extLst>
          </p:cNvPr>
          <p:cNvCxnSpPr/>
          <p:nvPr/>
        </p:nvCxnSpPr>
        <p:spPr>
          <a:xfrm>
            <a:off x="11529575" y="226346"/>
            <a:ext cx="0" cy="539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F9BFC0BB-12C2-AA80-075A-B820CE68F75C}"/>
              </a:ext>
            </a:extLst>
          </p:cNvPr>
          <p:cNvCxnSpPr/>
          <p:nvPr/>
        </p:nvCxnSpPr>
        <p:spPr>
          <a:xfrm>
            <a:off x="2411760" y="185198"/>
            <a:ext cx="0" cy="5394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13">
            <a:extLst>
              <a:ext uri="{FF2B5EF4-FFF2-40B4-BE49-F238E27FC236}">
                <a16:creationId xmlns:a16="http://schemas.microsoft.com/office/drawing/2014/main" id="{A7AA3584-15AD-90F2-BA71-072025487006}"/>
              </a:ext>
            </a:extLst>
          </p:cNvPr>
          <p:cNvSpPr/>
          <p:nvPr/>
        </p:nvSpPr>
        <p:spPr>
          <a:xfrm>
            <a:off x="4387695" y="3800160"/>
            <a:ext cx="4572000" cy="646331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발전하는 현대 시대</a:t>
            </a:r>
            <a:r>
              <a:rPr lang="en-US" altLang="ko-KR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기후의 영향을 받지 않는 </a:t>
            </a:r>
            <a:r>
              <a:rPr lang="ko-KR" altLang="en-US" b="1" i="1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스마트 팜</a:t>
            </a:r>
            <a:endParaRPr lang="en-US" altLang="zh-CN" b="1" i="1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9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28285">
            <a:off x="5646594" y="-1353362"/>
            <a:ext cx="4239965" cy="4239965"/>
          </a:xfrm>
          <a:prstGeom prst="rect">
            <a:avLst/>
          </a:prstGeom>
        </p:spPr>
      </p:pic>
      <p:pic>
        <p:nvPicPr>
          <p:cNvPr id="20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40115">
            <a:off x="82132" y="3403993"/>
            <a:ext cx="1936383" cy="1936383"/>
          </a:xfrm>
          <a:prstGeom prst="rect">
            <a:avLst/>
          </a:prstGeom>
        </p:spPr>
      </p:pic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1FADF5A0-1787-2FAC-9428-4431614A76FC}"/>
              </a:ext>
            </a:extLst>
          </p:cNvPr>
          <p:cNvSpPr txBox="1">
            <a:spLocks/>
          </p:cNvSpPr>
          <p:nvPr/>
        </p:nvSpPr>
        <p:spPr>
          <a:xfrm>
            <a:off x="344511" y="226346"/>
            <a:ext cx="2211265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목적 및 배경</a:t>
            </a:r>
            <a:endParaRPr lang="en-US" altLang="zh-CN" sz="2800" b="1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30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6" grpId="0" animBg="1"/>
      <p:bldP spid="17" grpId="0" animBg="1"/>
      <p:bldP spid="18" grpId="0" animBg="1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>
            <a:off x="6556426" y="-164554"/>
            <a:ext cx="2664296" cy="1491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1531764"/>
            <a:ext cx="3840465" cy="3840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39" y="3172654"/>
            <a:ext cx="1936383" cy="19363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6112" y="314748"/>
            <a:ext cx="3343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82966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02 </a:t>
            </a:r>
            <a:r>
              <a:rPr lang="ko-KR" altLang="en-US" sz="4000" b="1" dirty="0">
                <a:solidFill>
                  <a:srgbClr val="82966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작품설명</a:t>
            </a:r>
            <a:endParaRPr lang="zh-CN" altLang="en-US" sz="4000" b="1" dirty="0">
              <a:solidFill>
                <a:srgbClr val="829662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812" y="3264669"/>
            <a:ext cx="2451507" cy="24515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4FE860-39C4-EF06-50CB-8DFE31169FC0}"/>
              </a:ext>
            </a:extLst>
          </p:cNvPr>
          <p:cNvSpPr txBox="1"/>
          <p:nvPr/>
        </p:nvSpPr>
        <p:spPr>
          <a:xfrm>
            <a:off x="2770276" y="2119997"/>
            <a:ext cx="4971676" cy="1144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altLang="ko-KR" sz="3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2.1 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시스템 구성 및 기능</a:t>
            </a:r>
            <a:endParaRPr lang="en-US" altLang="ko-KR" sz="3200" b="1" dirty="0">
              <a:solidFill>
                <a:schemeClr val="tx2">
                  <a:lumMod val="75000"/>
                </a:schemeClr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70000"/>
              </a:lnSpc>
            </a:pPr>
            <a:endParaRPr lang="en-US" altLang="ko-KR" sz="32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70000"/>
              </a:lnSpc>
            </a:pPr>
            <a:r>
              <a:rPr lang="en-US" altLang="ko-KR" sz="3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2.2 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소프트웨어 개발 환경</a:t>
            </a:r>
          </a:p>
        </p:txBody>
      </p:sp>
    </p:spTree>
    <p:extLst>
      <p:ext uri="{BB962C8B-B14F-4D97-AF65-F5344CB8AC3E}">
        <p14:creationId xmlns:p14="http://schemas.microsoft.com/office/powerpoint/2010/main" val="11458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主题​​">
  <a:themeElements>
    <a:clrScheme name="自定义 3723">
      <a:dk1>
        <a:srgbClr val="779b37"/>
      </a:dk1>
      <a:lt1>
        <a:srgbClr val="84b3a3"/>
      </a:lt1>
      <a:dk2>
        <a:srgbClr val="779b37"/>
      </a:dk2>
      <a:lt2>
        <a:srgbClr val="84b3a3"/>
      </a:lt2>
      <a:accent1>
        <a:srgbClr val="000000"/>
      </a:accent1>
      <a:accent2>
        <a:srgbClr val="ffffff"/>
      </a:accent2>
      <a:accent3>
        <a:srgbClr val="5f5f5f"/>
      </a:accent3>
      <a:accent4>
        <a:srgbClr val="080808"/>
      </a:accent4>
      <a:accent5>
        <a:srgbClr val="080808"/>
      </a:accent5>
      <a:accent6>
        <a:srgbClr val="080808"/>
      </a:accent6>
      <a:hlink>
        <a:srgbClr val="080808"/>
      </a:hlink>
      <a:folHlink>
        <a:srgbClr val="080808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微软中国</ep:Company>
  <ep:Words>3707</ep:Words>
  <ep:PresentationFormat>화면 슬라이드 쇼(16:9)</ep:PresentationFormat>
  <ep:Paragraphs>443</ep:Paragraphs>
  <ep:Slides>27</ep:Slides>
  <ep:Notes>48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Slide 6</vt:lpstr>
      <vt:lpstr>PowerPoint 프레젠테이션</vt:lpstr>
      <vt:lpstr>PowerPoint 프레젠테이션</vt:lpstr>
      <vt:lpstr>PowerPoint 프레젠테이션</vt:lpstr>
      <vt:lpstr>Slide 10</vt:lpstr>
      <vt:lpstr>PowerPoint 프레젠테이션</vt:lpstr>
      <vt:lpstr>PowerPoint 프레젠테이션</vt:lpstr>
      <vt:lpstr>PowerPoint 프레젠테이션</vt:lpstr>
      <vt:lpstr>PowerPoint 프레젠테이션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2014-06-06T07:22:15.000</dcterms:created>
  <dc:creator>선주</dc:creator>
  <cp:lastModifiedBy>김범준</cp:lastModifiedBy>
  <dcterms:modified xsi:type="dcterms:W3CDTF">2023-06-21T22:32:09.016</dcterms:modified>
  <cp:revision>1988</cp:revision>
  <dc:title>PowerPoint 演示文稿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